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16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7" r:id="rId6"/>
    <p:sldId id="268" r:id="rId7"/>
    <p:sldId id="261" r:id="rId8"/>
    <p:sldId id="269" r:id="rId9"/>
    <p:sldId id="273" r:id="rId10"/>
    <p:sldId id="274" r:id="rId11"/>
    <p:sldId id="275" r:id="rId12"/>
    <p:sldId id="262" r:id="rId13"/>
    <p:sldId id="272" r:id="rId14"/>
    <p:sldId id="270" r:id="rId15"/>
    <p:sldId id="271" r:id="rId16"/>
    <p:sldId id="263" r:id="rId17"/>
    <p:sldId id="264" r:id="rId18"/>
    <p:sldId id="265" r:id="rId19"/>
    <p:sldId id="266" r:id="rId20"/>
    <p:sldId id="293" r:id="rId21"/>
    <p:sldId id="307" r:id="rId22"/>
    <p:sldId id="308" r:id="rId23"/>
    <p:sldId id="309" r:id="rId24"/>
    <p:sldId id="310" r:id="rId25"/>
    <p:sldId id="260" r:id="rId26"/>
    <p:sldId id="276" r:id="rId27"/>
    <p:sldId id="277" r:id="rId28"/>
    <p:sldId id="283" r:id="rId29"/>
    <p:sldId id="278" r:id="rId30"/>
    <p:sldId id="279" r:id="rId31"/>
    <p:sldId id="280" r:id="rId32"/>
    <p:sldId id="281" r:id="rId33"/>
    <p:sldId id="282" r:id="rId34"/>
    <p:sldId id="285" r:id="rId35"/>
    <p:sldId id="286" r:id="rId36"/>
    <p:sldId id="287" r:id="rId37"/>
    <p:sldId id="288" r:id="rId38"/>
    <p:sldId id="289" r:id="rId39"/>
    <p:sldId id="291" r:id="rId40"/>
    <p:sldId id="290" r:id="rId41"/>
    <p:sldId id="313" r:id="rId42"/>
    <p:sldId id="314" r:id="rId43"/>
    <p:sldId id="315" r:id="rId44"/>
    <p:sldId id="312" r:id="rId45"/>
    <p:sldId id="284" r:id="rId46"/>
    <p:sldId id="292" r:id="rId47"/>
    <p:sldId id="297" r:id="rId48"/>
    <p:sldId id="296" r:id="rId49"/>
    <p:sldId id="295" r:id="rId50"/>
    <p:sldId id="317" r:id="rId51"/>
    <p:sldId id="318" r:id="rId52"/>
    <p:sldId id="300" r:id="rId53"/>
    <p:sldId id="299" r:id="rId54"/>
    <p:sldId id="298" r:id="rId55"/>
    <p:sldId id="306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5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2CF8B4-5572-4C83-8C80-6D0F6DF92378}" type="datetimeFigureOut">
              <a:rPr lang="en-US" smtClean="0"/>
              <a:t>22/07/2020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E1A54E-10DE-42B6-BAC0-F17001F9B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2773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1A54E-10DE-42B6-BAC0-F17001F9BFB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394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Đối</a:t>
            </a:r>
            <a:r>
              <a:rPr lang="en-US" baseline="0" smtClean="0"/>
              <a:t> với văn bản giấy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1A54E-10DE-42B6-BAC0-F17001F9BF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87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1A54E-10DE-42B6-BAC0-F17001F9BF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005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1A54E-10DE-42B6-BAC0-F17001F9BFB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00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Sau khi khởi</a:t>
            </a:r>
            <a:r>
              <a:rPr lang="en-US" baseline="0" smtClean="0"/>
              <a:t> tạo các nội dung của văn bản tùy vào yêu cầu xử lý văn bản ta chọn chuyển hoặc là luân chuyển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1A54E-10DE-42B6-BAC0-F17001F9BFBF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182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Khi</a:t>
            </a:r>
            <a:r>
              <a:rPr lang="en-US" baseline="0" smtClean="0"/>
              <a:t> có người chuyển văn bản đi đến mình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E1A54E-10DE-42B6-BAC0-F17001F9BFBF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57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E6766-B061-40B1-8F59-06E60C53F4E8}" type="datetime1">
              <a:rPr lang="en-US" smtClean="0"/>
              <a:t>22/07/2020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1360B-6EA6-4FF3-89BD-A7B32CADC72D}" type="datetime1">
              <a:rPr lang="en-US" smtClean="0"/>
              <a:t>22/07/2020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205EF-2C7E-4D66-B5E3-2ED1F5228A31}" type="datetime1">
              <a:rPr lang="en-US" smtClean="0"/>
              <a:t>22/07/2020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2D0F-FF0D-4FAD-BCB0-FCA099C362B1}" type="datetime1">
              <a:rPr lang="en-US" smtClean="0"/>
              <a:t>22/07/2020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718054-F010-422C-AAC8-0FA53A3EDB16}" type="datetime1">
              <a:rPr lang="en-US" smtClean="0"/>
              <a:t>22/07/2020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4AAA-FFFC-415A-91FF-C230D53C80BE}" type="datetime1">
              <a:rPr lang="en-US" smtClean="0"/>
              <a:t>22/07/2020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2F34C-BFA8-44E0-A4A1-9D2A96E0112A}" type="datetime1">
              <a:rPr lang="en-US" smtClean="0"/>
              <a:t>22/07/2020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E3DE55-B2AE-4004-A318-8C2E74AE03FE}" type="datetime1">
              <a:rPr lang="en-US" smtClean="0"/>
              <a:t>22/07/2020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F02AF-13A0-468A-AE7D-E500307BF9FD}" type="datetime1">
              <a:rPr lang="en-US" smtClean="0"/>
              <a:t>22/07/2020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A135C-D234-4CFB-BD2D-F41A7D4D69E8}" type="datetime1">
              <a:rPr lang="en-US" smtClean="0"/>
              <a:t>22/07/2020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6DBFF1-E77E-4766-9998-8AE8AAE5E7A3}" type="datetime1">
              <a:rPr lang="en-US" smtClean="0"/>
              <a:t>22/07/2020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52400"/>
            <a:ext cx="8695944" cy="1349209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194113" y="1174350"/>
            <a:ext cx="8730432" cy="324012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79294"/>
            <a:ext cx="8534400" cy="1033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02362" y="6340475"/>
            <a:ext cx="1905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F0FAC3B1-949F-4F58-81B5-8415C876B318}" type="datetime1">
              <a:rPr lang="en-US" smtClean="0"/>
              <a:pPr/>
              <a:t>22/07/2020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340475"/>
            <a:ext cx="5673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7362" y="6340474"/>
            <a:ext cx="11171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1" y="1428013"/>
            <a:ext cx="8688888" cy="48607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7" r:id="rId1"/>
    <p:sldLayoutId id="2147484118" r:id="rId2"/>
    <p:sldLayoutId id="2147484119" r:id="rId3"/>
    <p:sldLayoutId id="2147484120" r:id="rId4"/>
    <p:sldLayoutId id="2147484121" r:id="rId5"/>
    <p:sldLayoutId id="2147484122" r:id="rId6"/>
    <p:sldLayoutId id="2147484123" r:id="rId7"/>
    <p:sldLayoutId id="2147484124" r:id="rId8"/>
    <p:sldLayoutId id="2147484125" r:id="rId9"/>
    <p:sldLayoutId id="2147484126" r:id="rId10"/>
    <p:sldLayoutId id="214748412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FFFFFF"/>
          </a:solidFill>
          <a:latin typeface="Times New Roman" pitchFamily="18" charset="0"/>
          <a:ea typeface="+mj-ea"/>
          <a:cs typeface="Times New Roman" pitchFamily="18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Times New Roman" pitchFamily="18" charset="0"/>
          <a:ea typeface="+mn-ea"/>
          <a:cs typeface="Times New Roman" pitchFamily="18" charset="0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Times New Roman" pitchFamily="18" charset="0"/>
          <a:ea typeface="+mn-ea"/>
          <a:cs typeface="Times New Roman" pitchFamily="18" charset="0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Times New Roman" pitchFamily="18" charset="0"/>
          <a:ea typeface="+mn-ea"/>
          <a:cs typeface="Times New Roman" pitchFamily="18" charset="0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Times New Roman" pitchFamily="18" charset="0"/>
          <a:ea typeface="+mn-ea"/>
          <a:cs typeface="Times New Roman" pitchFamily="18" charset="0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Times New Roman" pitchFamily="18" charset="0"/>
          <a:ea typeface="+mn-ea"/>
          <a:cs typeface="Times New Roman" pitchFamily="18" charset="0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office.quangngai.gov.vn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smtClean="0"/>
              <a:t>HƯỚNG DẪN SỬ DỤNG IOFFICE</a:t>
            </a:r>
            <a:endParaRPr lang="en-US" sz="5400" b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199"/>
            <a:ext cx="6400800" cy="1143001"/>
          </a:xfrm>
        </p:spPr>
        <p:txBody>
          <a:bodyPr/>
          <a:lstStyle/>
          <a:p>
            <a:r>
              <a:rPr lang="en-US" b="1" smtClean="0"/>
              <a:t>TRUNG TÂM CÔNG NGHỆ THÔNG TIN VÀ </a:t>
            </a:r>
          </a:p>
          <a:p>
            <a:r>
              <a:rPr lang="en-US" b="1" smtClean="0"/>
              <a:t>TRUYỀN THÔNG QUẢNG NGÃI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2133600" y="3581400"/>
            <a:ext cx="4800600" cy="0"/>
          </a:xfrm>
          <a:prstGeom prst="line">
            <a:avLst/>
          </a:prstGeom>
          <a:ln w="5715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3317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HỘI THOẠI THEO NHÓM</a:t>
            </a:r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457450"/>
            <a:ext cx="7037950" cy="409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3852" y="1157748"/>
            <a:ext cx="4572000" cy="2819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smtClean="0"/>
              <a:t>Hội thoại nhóm</a:t>
            </a:r>
          </a:p>
          <a:p>
            <a:r>
              <a:rPr lang="en-US" sz="2800" smtClean="0"/>
              <a:t>Vào chat nội bộ</a:t>
            </a:r>
          </a:p>
          <a:p>
            <a:r>
              <a:rPr lang="en-US" sz="2800" smtClean="0"/>
              <a:t>Chọn thẻ nhóm </a:t>
            </a:r>
          </a:p>
          <a:p>
            <a:r>
              <a:rPr lang="en-US" sz="2800" smtClean="0"/>
              <a:t>Chọn nhóm cần hội thoại</a:t>
            </a:r>
          </a:p>
          <a:p>
            <a:r>
              <a:rPr lang="en-US" sz="2800" smtClean="0"/>
              <a:t>Hội thoại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0147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THÔNG BÁO</a:t>
            </a:r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447800"/>
            <a:ext cx="3352071" cy="486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Content Placeholder 1"/>
          <p:cNvSpPr>
            <a:spLocks noGrp="1"/>
          </p:cNvSpPr>
          <p:nvPr>
            <p:ph idx="1"/>
          </p:nvPr>
        </p:nvSpPr>
        <p:spPr>
          <a:xfrm>
            <a:off x="685800" y="1995948"/>
            <a:ext cx="3276600" cy="3566652"/>
          </a:xfrm>
        </p:spPr>
        <p:txBody>
          <a:bodyPr>
            <a:normAutofit/>
          </a:bodyPr>
          <a:lstStyle/>
          <a:p>
            <a:pPr algn="just"/>
            <a:r>
              <a:rPr lang="en-US" sz="2800" smtClean="0"/>
              <a:t>Khi có thông báo sẽ hiện thị ở biểu tượng quả chuông</a:t>
            </a:r>
          </a:p>
          <a:p>
            <a:pPr algn="just"/>
            <a:r>
              <a:rPr lang="en-US" sz="2800" smtClean="0"/>
              <a:t>Tùy theo số lượng mà hiển thị số tương ứng </a:t>
            </a:r>
          </a:p>
        </p:txBody>
      </p:sp>
    </p:spTree>
    <p:extLst>
      <p:ext uri="{BB962C8B-B14F-4D97-AF65-F5344CB8AC3E}">
        <p14:creationId xmlns:p14="http://schemas.microsoft.com/office/powerpoint/2010/main" val="284530901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676399"/>
            <a:ext cx="2285999" cy="4612341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LỊCH LÀM VIỆC</a:t>
            </a:r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84186"/>
            <a:ext cx="8686800" cy="4764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Content Placeholder 1"/>
          <p:cNvSpPr txBox="1">
            <a:spLocks/>
          </p:cNvSpPr>
          <p:nvPr/>
        </p:nvSpPr>
        <p:spPr>
          <a:xfrm>
            <a:off x="4038600" y="4267200"/>
            <a:ext cx="3337313" cy="135971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Symbol" pitchFamily="18" charset="2"/>
              <a:buNone/>
            </a:pPr>
            <a:r>
              <a:rPr lang="en-US" smtClean="0"/>
              <a:t>Giúp người dùng xem và tạo lịch làm việc, lịch họp cho đơn vị</a:t>
            </a:r>
          </a:p>
          <a:p>
            <a:pPr algn="just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141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QUẢN LÝ DANH BẠ</a:t>
            </a:r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33600"/>
            <a:ext cx="7239000" cy="4115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225" y="1386348"/>
            <a:ext cx="2924175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1"/>
          <p:cNvSpPr>
            <a:spLocks noGrp="1"/>
          </p:cNvSpPr>
          <p:nvPr>
            <p:ph idx="1"/>
          </p:nvPr>
        </p:nvSpPr>
        <p:spPr>
          <a:xfrm>
            <a:off x="4669095" y="4343400"/>
            <a:ext cx="3179506" cy="1359716"/>
          </a:xfr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/>
          <a:lstStyle/>
          <a:p>
            <a:pPr marL="0" indent="0" algn="ctr">
              <a:buNone/>
            </a:pPr>
            <a:r>
              <a:rPr lang="en-US" smtClean="0"/>
              <a:t>Liệt kê thông tin danh bạ của tất cả mọi người trong cùng cơ quan.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9511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QUẢN LÝ CÔNG VIỆC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12" y="1524000"/>
            <a:ext cx="7864088" cy="4853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95800" y="1676400"/>
            <a:ext cx="3337313" cy="1359716"/>
          </a:xfr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en-US" smtClean="0"/>
              <a:t>Giúp người dùng quản lý các công việc được giao, giao việc cho người khác</a:t>
            </a:r>
          </a:p>
          <a:p>
            <a:pPr algn="just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9437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914399" y="1428013"/>
            <a:ext cx="6248401" cy="4860728"/>
          </a:xfrm>
        </p:spPr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QUẢN LÝ CÔNG VIỆC</a:t>
            </a: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47800"/>
            <a:ext cx="7372350" cy="340383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854868"/>
            <a:ext cx="7848600" cy="346973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47784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5105400" y="3448050"/>
            <a:ext cx="990600" cy="590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22"/>
          <p:cNvSpPr>
            <a:spLocks noChangeShapeType="1"/>
          </p:cNvSpPr>
          <p:nvPr/>
        </p:nvSpPr>
        <p:spPr bwMode="auto">
          <a:xfrm>
            <a:off x="4472448" y="3448050"/>
            <a:ext cx="0" cy="1409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20"/>
          <p:cNvSpPr>
            <a:spLocks noChangeShapeType="1"/>
          </p:cNvSpPr>
          <p:nvPr/>
        </p:nvSpPr>
        <p:spPr bwMode="auto">
          <a:xfrm flipV="1">
            <a:off x="4724401" y="2095499"/>
            <a:ext cx="1371599" cy="8000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18"/>
          <p:cNvSpPr>
            <a:spLocks noChangeShapeType="1"/>
          </p:cNvSpPr>
          <p:nvPr/>
        </p:nvSpPr>
        <p:spPr bwMode="auto">
          <a:xfrm flipH="1">
            <a:off x="2981632" y="3543300"/>
            <a:ext cx="1095068" cy="4000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XỬ LÝ VĂN BẢN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312174" y="1752599"/>
            <a:ext cx="2667000" cy="6858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đến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Line 11"/>
          <p:cNvSpPr>
            <a:spLocks noChangeShapeType="1"/>
          </p:cNvSpPr>
          <p:nvPr/>
        </p:nvSpPr>
        <p:spPr bwMode="auto">
          <a:xfrm flipH="1" flipV="1">
            <a:off x="2971800" y="2019300"/>
            <a:ext cx="1257300" cy="1108586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auto">
          <a:xfrm>
            <a:off x="2895600" y="2209800"/>
            <a:ext cx="3124200" cy="1924050"/>
          </a:xfrm>
          <a:prstGeom prst="star24">
            <a:avLst>
              <a:gd name="adj" fmla="val 37500"/>
            </a:avLst>
          </a:prstGeom>
          <a:solidFill>
            <a:srgbClr val="FFC000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8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800" b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b="1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en-US" sz="2800" b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 </a:t>
            </a:r>
            <a:r>
              <a:rPr lang="en-US" sz="28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endParaRPr lang="en-US" sz="2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314632" y="3600450"/>
            <a:ext cx="2667000" cy="6858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Xử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lý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21"/>
          <p:cNvSpPr>
            <a:spLocks noChangeArrowheads="1"/>
          </p:cNvSpPr>
          <p:nvPr/>
        </p:nvSpPr>
        <p:spPr bwMode="auto">
          <a:xfrm>
            <a:off x="6096000" y="1752600"/>
            <a:ext cx="2667000" cy="6858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 cứu văn </a:t>
            </a:r>
            <a:r>
              <a:rPr lang="en-US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</a:p>
        </p:txBody>
      </p:sp>
      <p:sp>
        <p:nvSpPr>
          <p:cNvPr id="14" name="AutoShape 23"/>
          <p:cNvSpPr>
            <a:spLocks noChangeArrowheads="1"/>
          </p:cNvSpPr>
          <p:nvPr/>
        </p:nvSpPr>
        <p:spPr bwMode="auto">
          <a:xfrm>
            <a:off x="6096000" y="3600450"/>
            <a:ext cx="2667000" cy="6858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Hồ sơ công việc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AutoShape 5"/>
          <p:cNvSpPr>
            <a:spLocks noChangeArrowheads="1"/>
          </p:cNvSpPr>
          <p:nvPr/>
        </p:nvSpPr>
        <p:spPr bwMode="auto">
          <a:xfrm>
            <a:off x="3184730" y="4857750"/>
            <a:ext cx="2667000" cy="6858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en-US" sz="240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Ủy</a:t>
            </a:r>
            <a:r>
              <a:rPr lang="en-US"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quyền xử lý VB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5141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3" grpId="0" animBg="1"/>
      <p:bldP spid="11" grpId="0" animBg="1"/>
      <p:bldP spid="9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799" y="1428013"/>
            <a:ext cx="8534401" cy="4860728"/>
          </a:xfrm>
        </p:spPr>
        <p:txBody>
          <a:bodyPr>
            <a:normAutofit/>
          </a:bodyPr>
          <a:lstStyle/>
          <a:p>
            <a:r>
              <a:rPr lang="vi-VN" sz="2800" smtClean="0"/>
              <a:t>Bướ</a:t>
            </a:r>
            <a:r>
              <a:rPr lang="en-US" sz="2800" smtClean="0"/>
              <a:t>c 1: Xác định vài trò, chức vụ của mình trong luồng xử lý văn bản</a:t>
            </a:r>
          </a:p>
          <a:p>
            <a:pPr marL="798513" lvl="1" indent="-273050">
              <a:buFont typeface="Arial" pitchFamily="34" charset="0"/>
              <a:buChar char="•"/>
            </a:pPr>
            <a:r>
              <a:rPr lang="en-US" sz="2800" smtClean="0"/>
              <a:t>Lãnh đạo</a:t>
            </a:r>
          </a:p>
          <a:p>
            <a:pPr marL="798513" lvl="1" indent="-273050">
              <a:buFont typeface="Arial" pitchFamily="34" charset="0"/>
              <a:buChar char="•"/>
            </a:pPr>
            <a:r>
              <a:rPr lang="en-US" sz="2800" smtClean="0"/>
              <a:t>Chuyên viên</a:t>
            </a:r>
          </a:p>
          <a:p>
            <a:pPr marL="798513" lvl="1" indent="-273050">
              <a:buFont typeface="Arial" pitchFamily="34" charset="0"/>
              <a:buChar char="•"/>
            </a:pPr>
            <a:r>
              <a:rPr lang="en-US" sz="2800" smtClean="0"/>
              <a:t>Văn thư</a:t>
            </a:r>
          </a:p>
          <a:p>
            <a:r>
              <a:rPr lang="en-US" sz="2800" smtClean="0"/>
              <a:t>Bước 2: Xem chu trình lưu chuyển văn bản tương ứng với chức vụ</a:t>
            </a:r>
          </a:p>
          <a:p>
            <a:r>
              <a:rPr lang="en-US" sz="2800" smtClean="0"/>
              <a:t>Bước 3: Thực hiện các thao tác tương ứng</a:t>
            </a:r>
            <a:endParaRPr lang="en-US" sz="280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CÁC BƯỚC XỬ LÝ VĂN BẢN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141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LUỒNG VĂN BẢN ĐẾN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5141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XỬ LÝ VĂN BẢN ĐẾN (VĂN THƯ)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2743200" y="1631950"/>
            <a:ext cx="4419600" cy="609600"/>
          </a:xfrm>
          <a:prstGeom prst="flowChartAlternateProcess">
            <a:avLst/>
          </a:prstGeom>
          <a:ln>
            <a:headEnd/>
            <a:tailEnd/>
          </a:ln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 prst="coolSlant"/>
            <a:contourClr>
              <a:schemeClr val="accent1">
                <a:shade val="25000"/>
                <a:satMod val="18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Khởi tạo Văn bản đến</a:t>
            </a:r>
          </a:p>
        </p:txBody>
      </p:sp>
      <p:cxnSp>
        <p:nvCxnSpPr>
          <p:cNvPr id="6" name="AutoShape 26"/>
          <p:cNvCxnSpPr>
            <a:cxnSpLocks noChangeShapeType="1"/>
            <a:stCxn id="5" idx="2"/>
            <a:endCxn id="8" idx="0"/>
          </p:cNvCxnSpPr>
          <p:nvPr/>
        </p:nvCxnSpPr>
        <p:spPr bwMode="auto">
          <a:xfrm>
            <a:off x="4953000" y="2241550"/>
            <a:ext cx="0" cy="3429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2743200" y="2584450"/>
            <a:ext cx="4419600" cy="538163"/>
          </a:xfrm>
          <a:prstGeom prst="flowChartAlternateProcess">
            <a:avLst/>
          </a:prstGeom>
          <a:ln>
            <a:headEnd/>
            <a:tailEnd/>
          </a:ln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 prst="coolSlant"/>
            <a:contourClr>
              <a:schemeClr val="accent1">
                <a:shade val="25000"/>
                <a:satMod val="18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Nhập thông tin Văn bản</a:t>
            </a:r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743200" y="3498850"/>
            <a:ext cx="4419600" cy="581025"/>
          </a:xfrm>
          <a:prstGeom prst="flowChartAlternateProcess">
            <a:avLst/>
          </a:prstGeom>
          <a:ln>
            <a:headEnd/>
            <a:tailEnd/>
          </a:ln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 prst="coolSlant"/>
            <a:contourClr>
              <a:schemeClr val="accent1">
                <a:shade val="25000"/>
                <a:satMod val="18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Scan, nhập </a:t>
            </a:r>
            <a:r>
              <a:rPr lang="en-US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tài liệu kèm </a:t>
            </a:r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VB</a:t>
            </a:r>
            <a:endParaRPr lang="en-US" sz="2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AutoShape 26"/>
          <p:cNvCxnSpPr>
            <a:cxnSpLocks noChangeShapeType="1"/>
            <a:stCxn id="8" idx="2"/>
            <a:endCxn id="9" idx="0"/>
          </p:cNvCxnSpPr>
          <p:nvPr/>
        </p:nvCxnSpPr>
        <p:spPr bwMode="auto">
          <a:xfrm>
            <a:off x="4953000" y="3122613"/>
            <a:ext cx="0" cy="376237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2743200" y="4413250"/>
            <a:ext cx="4419600" cy="622300"/>
          </a:xfrm>
          <a:prstGeom prst="flowChartAlternateProcess">
            <a:avLst/>
          </a:prstGeom>
          <a:ln>
            <a:headEnd/>
            <a:tailEnd/>
          </a:ln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 prst="coolSlant"/>
            <a:contourClr>
              <a:schemeClr val="accent1">
                <a:shade val="25000"/>
                <a:satMod val="18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Vào sổ, đánh số đến</a:t>
            </a:r>
            <a:endParaRPr lang="en-US" sz="240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16"/>
          <p:cNvSpPr>
            <a:spLocks noChangeArrowheads="1"/>
          </p:cNvSpPr>
          <p:nvPr/>
        </p:nvSpPr>
        <p:spPr bwMode="auto">
          <a:xfrm>
            <a:off x="2743200" y="5403850"/>
            <a:ext cx="4419600" cy="768350"/>
          </a:xfrm>
          <a:prstGeom prst="flowChartAlternateProcess">
            <a:avLst/>
          </a:prstGeom>
          <a:ln>
            <a:headEnd/>
            <a:tailEnd/>
          </a:ln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 prst="coolSlant"/>
            <a:contourClr>
              <a:schemeClr val="accent1">
                <a:shade val="25000"/>
                <a:satMod val="180000"/>
              </a:schemeClr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Chuyển xử lý VB cho </a:t>
            </a:r>
          </a:p>
          <a:p>
            <a:pPr algn="ctr"/>
            <a:r>
              <a:rPr lang="en-US" sz="24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người tiếp theo</a:t>
            </a:r>
          </a:p>
        </p:txBody>
      </p:sp>
      <p:cxnSp>
        <p:nvCxnSpPr>
          <p:cNvPr id="13" name="AutoShape 26"/>
          <p:cNvCxnSpPr>
            <a:cxnSpLocks noChangeShapeType="1"/>
            <a:stCxn id="9" idx="2"/>
            <a:endCxn id="11" idx="0"/>
          </p:cNvCxnSpPr>
          <p:nvPr/>
        </p:nvCxnSpPr>
        <p:spPr bwMode="auto">
          <a:xfrm>
            <a:off x="4953000" y="4079875"/>
            <a:ext cx="0" cy="333375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AutoShape 26"/>
          <p:cNvCxnSpPr>
            <a:cxnSpLocks noChangeShapeType="1"/>
            <a:stCxn id="11" idx="2"/>
            <a:endCxn id="12" idx="0"/>
          </p:cNvCxnSpPr>
          <p:nvPr/>
        </p:nvCxnSpPr>
        <p:spPr bwMode="auto">
          <a:xfrm>
            <a:off x="4953000" y="5035550"/>
            <a:ext cx="0" cy="3683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Right Arrow 14"/>
          <p:cNvSpPr/>
          <p:nvPr/>
        </p:nvSpPr>
        <p:spPr>
          <a:xfrm>
            <a:off x="533400" y="1212850"/>
            <a:ext cx="2209800" cy="152400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Văn bản đến</a:t>
            </a:r>
          </a:p>
          <a:p>
            <a:pPr algn="ctr"/>
            <a:r>
              <a:rPr lang="en-US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Gửi bằng giấy</a:t>
            </a:r>
            <a:endParaRPr lang="en-US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ight Arrow 21"/>
          <p:cNvSpPr/>
          <p:nvPr/>
        </p:nvSpPr>
        <p:spPr>
          <a:xfrm>
            <a:off x="533400" y="3962400"/>
            <a:ext cx="2209800" cy="1524000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Văn bản đến</a:t>
            </a:r>
          </a:p>
          <a:p>
            <a:pPr algn="ctr"/>
            <a:r>
              <a:rPr lang="en-US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Liên thông</a:t>
            </a:r>
          </a:p>
        </p:txBody>
      </p:sp>
    </p:spTree>
    <p:extLst>
      <p:ext uri="{BB962C8B-B14F-4D97-AF65-F5344CB8AC3E}">
        <p14:creationId xmlns:p14="http://schemas.microsoft.com/office/powerpoint/2010/main" val="23295141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32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1" grpId="0" animBg="1"/>
      <p:bldP spid="11" grpId="1" animBg="1"/>
      <p:bldP spid="12" grpId="0" animBg="1"/>
      <p:bldP spid="12" grpId="1" animBg="1"/>
      <p:bldP spid="15" grpId="0" animBg="1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428013"/>
            <a:ext cx="4419599" cy="48607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smtClean="0"/>
              <a:t>Phần I: chức năng chung</a:t>
            </a:r>
          </a:p>
          <a:p>
            <a:pPr>
              <a:buFont typeface="Wingdings" pitchFamily="2" charset="2"/>
              <a:buChar char="v"/>
            </a:pPr>
            <a:r>
              <a:rPr lang="en-US" sz="3200"/>
              <a:t> </a:t>
            </a:r>
            <a:r>
              <a:rPr lang="en-US" sz="3200" smtClean="0"/>
              <a:t>Giới thiệu chung</a:t>
            </a:r>
          </a:p>
          <a:p>
            <a:pPr>
              <a:buFont typeface="Wingdings" pitchFamily="2" charset="2"/>
              <a:buChar char="v"/>
            </a:pPr>
            <a:r>
              <a:rPr lang="en-US" sz="3200"/>
              <a:t> </a:t>
            </a:r>
            <a:r>
              <a:rPr lang="en-US" sz="3200" smtClean="0"/>
              <a:t>Truy cập và đăng nhập</a:t>
            </a:r>
          </a:p>
          <a:p>
            <a:pPr>
              <a:buFont typeface="Wingdings" pitchFamily="2" charset="2"/>
              <a:buChar char="v"/>
            </a:pPr>
            <a:r>
              <a:rPr lang="en-US" sz="3200"/>
              <a:t> </a:t>
            </a:r>
            <a:r>
              <a:rPr lang="en-US" sz="3200" smtClean="0"/>
              <a:t>Thông tin cá nhân</a:t>
            </a:r>
          </a:p>
          <a:p>
            <a:pPr>
              <a:buFont typeface="Wingdings" pitchFamily="2" charset="2"/>
              <a:buChar char="v"/>
            </a:pPr>
            <a:r>
              <a:rPr lang="en-US" sz="3200"/>
              <a:t> </a:t>
            </a:r>
            <a:r>
              <a:rPr lang="en-US" sz="3200" smtClean="0"/>
              <a:t>Hội thoại</a:t>
            </a:r>
          </a:p>
          <a:p>
            <a:pPr>
              <a:buFont typeface="Wingdings" pitchFamily="2" charset="2"/>
              <a:buChar char="v"/>
            </a:pPr>
            <a:r>
              <a:rPr lang="en-US" sz="3200" smtClean="0"/>
              <a:t> Quản lý danh bạ </a:t>
            </a:r>
          </a:p>
          <a:p>
            <a:pPr>
              <a:buFont typeface="Wingdings" pitchFamily="2" charset="2"/>
              <a:buChar char="v"/>
            </a:pPr>
            <a:r>
              <a:rPr lang="en-US" sz="3200" smtClean="0"/>
              <a:t>Quản trị công việc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NỘI DUNG CHÍNH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876800" y="1447800"/>
            <a:ext cx="3962400" cy="49933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en-US" sz="3200" smtClean="0"/>
              <a:t>Phần II: Xử lý văn bản</a:t>
            </a:r>
          </a:p>
          <a:p>
            <a:pPr>
              <a:buFont typeface="Wingdings" pitchFamily="2" charset="2"/>
              <a:buChar char="v"/>
            </a:pPr>
            <a:r>
              <a:rPr lang="en-US" sz="3200" smtClean="0"/>
              <a:t> Luồng văn bản</a:t>
            </a:r>
          </a:p>
          <a:p>
            <a:pPr>
              <a:buFont typeface="Wingdings" pitchFamily="2" charset="2"/>
              <a:buChar char="v"/>
            </a:pPr>
            <a:r>
              <a:rPr lang="en-US" sz="3200" smtClean="0"/>
              <a:t> Xử lý văn bản đến</a:t>
            </a:r>
          </a:p>
          <a:p>
            <a:pPr>
              <a:buFont typeface="Wingdings" pitchFamily="2" charset="2"/>
              <a:buChar char="v"/>
            </a:pPr>
            <a:r>
              <a:rPr lang="en-US" sz="3200" smtClean="0"/>
              <a:t> Xử lý văn bản đi</a:t>
            </a:r>
          </a:p>
          <a:p>
            <a:pPr>
              <a:buFont typeface="Wingdings" pitchFamily="2" charset="2"/>
              <a:buChar char="v"/>
            </a:pPr>
            <a:r>
              <a:rPr lang="en-US" sz="3200"/>
              <a:t> </a:t>
            </a:r>
            <a:r>
              <a:rPr lang="en-US" sz="3200" smtClean="0"/>
              <a:t>Tra cứu văn ban </a:t>
            </a:r>
          </a:p>
          <a:p>
            <a:pPr>
              <a:buFont typeface="Wingdings" pitchFamily="2" charset="2"/>
              <a:buChar char="v"/>
            </a:pPr>
            <a:r>
              <a:rPr lang="en-US" sz="3200" smtClean="0"/>
              <a:t> Hồ sơ công việc</a:t>
            </a:r>
          </a:p>
          <a:p>
            <a:pPr>
              <a:buFont typeface="Wingdings" pitchFamily="2" charset="2"/>
              <a:buChar char="v"/>
            </a:pPr>
            <a:r>
              <a:rPr lang="en-US" sz="3200"/>
              <a:t> </a:t>
            </a:r>
            <a:r>
              <a:rPr lang="en-US" sz="3200" smtClean="0"/>
              <a:t>Ủy Quyền</a:t>
            </a:r>
          </a:p>
          <a:p>
            <a:pPr>
              <a:buFont typeface="Wingdings" pitchFamily="2" charset="2"/>
              <a:buChar char="v"/>
            </a:pP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52060759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491343"/>
            <a:ext cx="3657599" cy="4860728"/>
          </a:xfrm>
        </p:spPr>
        <p:txBody>
          <a:bodyPr/>
          <a:lstStyle/>
          <a:p>
            <a:r>
              <a:rPr lang="en-US" smtClean="0"/>
              <a:t>Chọn “Tạo văn bản” </a:t>
            </a:r>
          </a:p>
          <a:p>
            <a:r>
              <a:rPr lang="en-US" smtClean="0"/>
              <a:t>Chọn “Văn bản đến...”</a:t>
            </a:r>
          </a:p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VĂN BẢN ĐẾN (BẢN GIẤY)</a:t>
            </a: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491343"/>
            <a:ext cx="3390900" cy="17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360" y="1295400"/>
            <a:ext cx="8244428" cy="5096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Left Arrow 4"/>
          <p:cNvSpPr/>
          <p:nvPr/>
        </p:nvSpPr>
        <p:spPr>
          <a:xfrm>
            <a:off x="5334000" y="3042557"/>
            <a:ext cx="304800" cy="2340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618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Chọn “Thông tin nhận” để xác định người xử lý chính</a:t>
            </a:r>
          </a:p>
          <a:p>
            <a:r>
              <a:rPr lang="en-US"/>
              <a:t>C</a:t>
            </a:r>
            <a:r>
              <a:rPr lang="en-US" smtClean="0"/>
              <a:t>họn chuyển để chuyển văn bản đến người tiếp theo xử lý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VĂN BẢN ĐẾN VĂN THƯ</a:t>
            </a:r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76" y="2362200"/>
            <a:ext cx="8513724" cy="387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7650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Chọn “Quản lý văn bản đến” chọn “Văn bản vào sổ” để xem tất cả các văn bản gửi đến qua đường liên thông.</a:t>
            </a:r>
          </a:p>
          <a:p>
            <a:r>
              <a:rPr lang="en-US" smtClean="0"/>
              <a:t>Chọn tiêu đề văn bản cần thao tác.</a:t>
            </a:r>
          </a:p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VĂN BẢN ĐẾN (LIÊN THÔNG)</a:t>
            </a:r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918799"/>
            <a:ext cx="8686800" cy="211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7650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Đọc văn bản và chọn “Xử lý”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VĂN BẢN ĐẾN VĂN THƯ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11762"/>
            <a:ext cx="8686800" cy="3122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7650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Chọn “Sổ văn bản” và “Số đến” cho đúng và chuyển xử lý 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VĂN BẢN ĐẾN VĂN THƯ</a:t>
            </a:r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12290"/>
            <a:ext cx="8763000" cy="4374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47650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AutoShape 20"/>
          <p:cNvCxnSpPr>
            <a:cxnSpLocks noChangeShapeType="1"/>
            <a:stCxn id="10" idx="3"/>
            <a:endCxn id="9" idx="1"/>
          </p:cNvCxnSpPr>
          <p:nvPr/>
        </p:nvCxnSpPr>
        <p:spPr bwMode="auto">
          <a:xfrm flipV="1">
            <a:off x="5029200" y="3331369"/>
            <a:ext cx="685800" cy="7143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XỬ LÝ VĂN BẢN ĐẾN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1782096" y="1447800"/>
            <a:ext cx="3276600" cy="1055687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 nội dung văn bản </a:t>
            </a:r>
          </a:p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và xem ý kiến xử lý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1828800" y="4203699"/>
            <a:ext cx="3200400" cy="607217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Kết thúc xử lý VB</a:t>
            </a:r>
          </a:p>
        </p:txBody>
      </p: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1828800" y="5246686"/>
            <a:ext cx="3200400" cy="620713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Lưu hồ sơ</a:t>
            </a:r>
          </a:p>
        </p:txBody>
      </p:sp>
      <p:cxnSp>
        <p:nvCxnSpPr>
          <p:cNvPr id="8" name="AutoShape 11"/>
          <p:cNvCxnSpPr>
            <a:cxnSpLocks noChangeShapeType="1"/>
            <a:stCxn id="6" idx="2"/>
            <a:endCxn id="7" idx="0"/>
          </p:cNvCxnSpPr>
          <p:nvPr/>
        </p:nvCxnSpPr>
        <p:spPr bwMode="auto">
          <a:xfrm>
            <a:off x="3429000" y="4810916"/>
            <a:ext cx="0" cy="43577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5715000" y="2971800"/>
            <a:ext cx="2895600" cy="719138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 ý kiến xử lý </a:t>
            </a: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1828800" y="2867024"/>
            <a:ext cx="3200400" cy="942976"/>
          </a:xfrm>
          <a:prstGeom prst="flowChartDecision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Xử lý cuối?</a:t>
            </a:r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auto">
          <a:xfrm>
            <a:off x="5715000" y="4167189"/>
            <a:ext cx="2895600" cy="1079498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Chuyển xử lý VB cho </a:t>
            </a:r>
          </a:p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người tiếp theo</a:t>
            </a:r>
          </a:p>
        </p:txBody>
      </p:sp>
      <p:cxnSp>
        <p:nvCxnSpPr>
          <p:cNvPr id="12" name="AutoShape 17"/>
          <p:cNvCxnSpPr>
            <a:cxnSpLocks noChangeShapeType="1"/>
            <a:stCxn id="9" idx="2"/>
            <a:endCxn id="11" idx="0"/>
          </p:cNvCxnSpPr>
          <p:nvPr/>
        </p:nvCxnSpPr>
        <p:spPr bwMode="auto">
          <a:xfrm>
            <a:off x="7162800" y="3690938"/>
            <a:ext cx="0" cy="476251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Text Box 18"/>
          <p:cNvSpPr txBox="1">
            <a:spLocks noChangeArrowheads="1"/>
          </p:cNvSpPr>
          <p:nvPr/>
        </p:nvSpPr>
        <p:spPr bwMode="auto">
          <a:xfrm>
            <a:off x="2667000" y="3767138"/>
            <a:ext cx="6096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Yes</a:t>
            </a: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5029200" y="2938462"/>
            <a:ext cx="6096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No</a:t>
            </a:r>
          </a:p>
        </p:txBody>
      </p:sp>
      <p:cxnSp>
        <p:nvCxnSpPr>
          <p:cNvPr id="16" name="AutoShape 21"/>
          <p:cNvCxnSpPr>
            <a:cxnSpLocks noChangeShapeType="1"/>
            <a:stCxn id="10" idx="2"/>
            <a:endCxn id="6" idx="0"/>
          </p:cNvCxnSpPr>
          <p:nvPr/>
        </p:nvCxnSpPr>
        <p:spPr bwMode="auto">
          <a:xfrm>
            <a:off x="3429000" y="3810000"/>
            <a:ext cx="0" cy="393699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AutoShape 26"/>
          <p:cNvCxnSpPr>
            <a:cxnSpLocks noChangeShapeType="1"/>
            <a:stCxn id="5" idx="2"/>
            <a:endCxn id="10" idx="0"/>
          </p:cNvCxnSpPr>
          <p:nvPr/>
        </p:nvCxnSpPr>
        <p:spPr bwMode="auto">
          <a:xfrm>
            <a:off x="3420396" y="2503487"/>
            <a:ext cx="8604" cy="363537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Right Arrow 31"/>
          <p:cNvSpPr/>
          <p:nvPr/>
        </p:nvSpPr>
        <p:spPr>
          <a:xfrm>
            <a:off x="304800" y="1295400"/>
            <a:ext cx="1477296" cy="1237455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smtClean="0"/>
              <a:t>Văn bản đến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5672614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3" grpId="0"/>
      <p:bldP spid="14" grpId="0"/>
      <p:bldP spid="3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1535723"/>
            <a:ext cx="4876800" cy="2655278"/>
          </a:xfrm>
        </p:spPr>
        <p:txBody>
          <a:bodyPr/>
          <a:lstStyle/>
          <a:p>
            <a:pPr algn="just"/>
            <a:r>
              <a:rPr lang="en-US" smtClean="0"/>
              <a:t>Khi có văn bản đến mới sẽ xuất hiện thông báo ở biểu tượng cái chuông bên góc trên bên phải màn hình.</a:t>
            </a:r>
          </a:p>
          <a:p>
            <a:pPr algn="just"/>
            <a:r>
              <a:rPr lang="en-US" smtClean="0"/>
              <a:t>Nhấn vào tiêu đề để xem văn bản 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VĂN BẢN ĐẾN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535723"/>
            <a:ext cx="3429000" cy="2655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4304993"/>
            <a:ext cx="210502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1"/>
          <p:cNvSpPr txBox="1">
            <a:spLocks/>
          </p:cNvSpPr>
          <p:nvPr/>
        </p:nvSpPr>
        <p:spPr>
          <a:xfrm>
            <a:off x="3048000" y="4496107"/>
            <a:ext cx="4724399" cy="17522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Cột menu bên trái, tại ô “Văn bản đến” có xuất hiện số văn bản mới được gửi đến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8132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XEM CHI TIẾT VĂN BẢN ĐẾN</a:t>
            </a:r>
            <a:endParaRPr lang="en-US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054789"/>
            <a:ext cx="8763000" cy="2441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Down Arrow 5"/>
          <p:cNvSpPr/>
          <p:nvPr/>
        </p:nvSpPr>
        <p:spPr>
          <a:xfrm>
            <a:off x="2362200" y="3048000"/>
            <a:ext cx="304800" cy="3810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63" y="1447800"/>
            <a:ext cx="8881037" cy="4914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3471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11111E-6 L 0 0.0495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XEM CHI TIẾT TỆP ĐÍNH KÈM</a:t>
            </a:r>
            <a:endParaRPr lang="en-US"/>
          </a:p>
        </p:txBody>
      </p:sp>
      <p:sp>
        <p:nvSpPr>
          <p:cNvPr id="12" name="Content Placeholder 1"/>
          <p:cNvSpPr>
            <a:spLocks noGrp="1"/>
          </p:cNvSpPr>
          <p:nvPr>
            <p:ph idx="1"/>
          </p:nvPr>
        </p:nvSpPr>
        <p:spPr>
          <a:xfrm>
            <a:off x="304800" y="3048000"/>
            <a:ext cx="8593522" cy="1752600"/>
          </a:xfrm>
        </p:spPr>
        <p:txBody>
          <a:bodyPr>
            <a:normAutofit/>
          </a:bodyPr>
          <a:lstStyle/>
          <a:p>
            <a:r>
              <a:rPr lang="en-US" sz="2800" smtClean="0"/>
              <a:t>Xem trực tiếp: nhấn vào nút xem, nội dung sẽ hiển thị bên dưới</a:t>
            </a:r>
          </a:p>
          <a:p>
            <a:r>
              <a:rPr lang="en-US" sz="2800" smtClean="0"/>
              <a:t>Tải tệp về: nhấn vào tên văn bản</a:t>
            </a:r>
            <a:endParaRPr lang="en-US" sz="280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09800"/>
            <a:ext cx="8454259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358991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2438399"/>
            <a:ext cx="8688888" cy="3850341"/>
          </a:xfrm>
        </p:spPr>
        <p:txBody>
          <a:bodyPr/>
          <a:lstStyle/>
          <a:p>
            <a:r>
              <a:rPr lang="en-US" smtClean="0"/>
              <a:t>Trả lại văn bản: trả lại văn bản cho người gửi nếu gửi nhầm</a:t>
            </a:r>
          </a:p>
          <a:p>
            <a:r>
              <a:rPr lang="en-US" smtClean="0"/>
              <a:t>Chuyển xử lý: chuyển cho người khác xử lý</a:t>
            </a:r>
          </a:p>
          <a:p>
            <a:r>
              <a:rPr lang="en-US" smtClean="0"/>
              <a:t>Văn bản trả lời: khởi tạo một văn bản đi để trả lời cho văn bản này</a:t>
            </a:r>
          </a:p>
          <a:p>
            <a:r>
              <a:rPr lang="en-US" smtClean="0"/>
              <a:t>Xem: xem chi tiết văn bản</a:t>
            </a:r>
          </a:p>
          <a:p>
            <a:r>
              <a:rPr lang="en-US" smtClean="0"/>
              <a:t>Lưu hồ sơ: lưu lại trong hồ sơ riêng của bản thân</a:t>
            </a:r>
          </a:p>
          <a:p>
            <a:r>
              <a:rPr lang="en-US" smtClean="0"/>
              <a:t>Tạo việc: để nhắc nhở hoặc phân công cho người khác</a:t>
            </a:r>
          </a:p>
          <a:p>
            <a:r>
              <a:rPr lang="en-US" smtClean="0"/>
              <a:t>Kết thúc văn bản: khi đã hoàn thành xử lý xong</a:t>
            </a:r>
          </a:p>
          <a:p>
            <a:r>
              <a:rPr lang="en-US" smtClean="0"/>
              <a:t>Đánh dấu: hiển thị văn bản trong mục văn bản đánh dấu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THAO TÁC VỚI VĂN BẢN ĐẾN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8769668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3471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Phần mềm </a:t>
            </a:r>
            <a:r>
              <a:rPr lang="en-US" smtClean="0"/>
              <a:t>iOffice là phần mềm </a:t>
            </a:r>
            <a:r>
              <a:rPr lang="en-US"/>
              <a:t>quản lý văn bản và điều </a:t>
            </a:r>
            <a:r>
              <a:rPr lang="en-US" smtClean="0"/>
              <a:t>hành giúp </a:t>
            </a:r>
            <a:r>
              <a:rPr lang="en-US"/>
              <a:t>các cơ quan nhà nước, doanh nghiệp thực hiện hóa các mục tiêu xây dựng một Văn phòng điện tử không giấy tờ</a:t>
            </a:r>
            <a:r>
              <a:rPr lang="en-US" smtClean="0"/>
              <a:t>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GIỚI THIỆU CHUNG IOFFICE</a:t>
            </a:r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75519" y="2649105"/>
            <a:ext cx="7376640" cy="3904095"/>
            <a:chOff x="775519" y="2659626"/>
            <a:chExt cx="7376640" cy="3904095"/>
          </a:xfrm>
        </p:grpSpPr>
        <p:cxnSp>
          <p:nvCxnSpPr>
            <p:cNvPr id="18" name="Straight Connector 17"/>
            <p:cNvCxnSpPr>
              <a:stCxn id="6" idx="0"/>
              <a:endCxn id="8" idx="6"/>
            </p:cNvCxnSpPr>
            <p:nvPr/>
          </p:nvCxnSpPr>
          <p:spPr>
            <a:xfrm flipH="1" flipV="1">
              <a:off x="3058597" y="3142636"/>
              <a:ext cx="1451791" cy="62432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>
              <a:stCxn id="25" idx="0"/>
            </p:cNvCxnSpPr>
            <p:nvPr/>
          </p:nvCxnSpPr>
          <p:spPr>
            <a:xfrm flipV="1">
              <a:off x="4350694" y="4413291"/>
              <a:ext cx="159694" cy="1040269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>
              <a:stCxn id="15" idx="0"/>
              <a:endCxn id="6" idx="0"/>
            </p:cNvCxnSpPr>
            <p:nvPr/>
          </p:nvCxnSpPr>
          <p:spPr>
            <a:xfrm flipV="1">
              <a:off x="2428063" y="3766960"/>
              <a:ext cx="2082325" cy="115926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>
              <a:stCxn id="13" idx="1"/>
              <a:endCxn id="6" idx="2"/>
            </p:cNvCxnSpPr>
            <p:nvPr/>
          </p:nvCxnSpPr>
          <p:spPr>
            <a:xfrm flipH="1" flipV="1">
              <a:off x="4510388" y="4413291"/>
              <a:ext cx="1331193" cy="105044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>
              <a:stCxn id="16" idx="2"/>
            </p:cNvCxnSpPr>
            <p:nvPr/>
          </p:nvCxnSpPr>
          <p:spPr>
            <a:xfrm flipH="1">
              <a:off x="4510388" y="3262709"/>
              <a:ext cx="1585612" cy="50425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>
              <a:stCxn id="14" idx="6"/>
              <a:endCxn id="6" idx="1"/>
            </p:cNvCxnSpPr>
            <p:nvPr/>
          </p:nvCxnSpPr>
          <p:spPr>
            <a:xfrm flipV="1">
              <a:off x="2514600" y="4090126"/>
              <a:ext cx="1233788" cy="19875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/>
            <p:cNvGrpSpPr/>
            <p:nvPr/>
          </p:nvGrpSpPr>
          <p:grpSpPr>
            <a:xfrm>
              <a:off x="3200400" y="2819400"/>
              <a:ext cx="2747702" cy="2541453"/>
              <a:chOff x="3185812" y="3093626"/>
              <a:chExt cx="2747702" cy="2541453"/>
            </a:xfrm>
            <a:solidFill>
              <a:srgbClr val="FFC000"/>
            </a:solidFill>
          </p:grpSpPr>
          <p:sp>
            <p:nvSpPr>
              <p:cNvPr id="5" name="Explosion 2 4"/>
              <p:cNvSpPr/>
              <p:nvPr/>
            </p:nvSpPr>
            <p:spPr>
              <a:xfrm rot="2209974">
                <a:off x="3185812" y="3093626"/>
                <a:ext cx="2747702" cy="2541453"/>
              </a:xfrm>
              <a:prstGeom prst="irregularSeal2">
                <a:avLst/>
              </a:prstGeom>
              <a:grpFill/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733800" y="4041186"/>
                <a:ext cx="152400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smtClean="0">
                    <a:solidFill>
                      <a:schemeClr val="bg2">
                        <a:lumMod val="25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iOffice</a:t>
                </a:r>
                <a:endParaRPr lang="en-US" sz="3600" b="1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" name="Oval 7"/>
            <p:cNvSpPr/>
            <p:nvPr/>
          </p:nvSpPr>
          <p:spPr>
            <a:xfrm>
              <a:off x="1336339" y="2659626"/>
              <a:ext cx="1722258" cy="966019"/>
            </a:xfrm>
            <a:prstGeom prst="ellipse">
              <a:avLst/>
            </a:prstGeom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Hội thoại (chat)</a:t>
              </a:r>
              <a:endPara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562600" y="5301160"/>
              <a:ext cx="1905000" cy="1110161"/>
            </a:xfrm>
            <a:prstGeom prst="ellipse">
              <a:avLst/>
            </a:prstGeom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Quản lý</a:t>
              </a:r>
              <a:br>
                <a:rPr lang="en-US" sz="20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en-US" sz="20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công việc</a:t>
              </a:r>
              <a:endPara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775519" y="3733800"/>
              <a:ext cx="1739081" cy="1110161"/>
            </a:xfrm>
            <a:prstGeom prst="ellipse">
              <a:avLst/>
            </a:prstGeom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Gủi nhận file</a:t>
              </a:r>
              <a:endPara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1437463" y="4926225"/>
              <a:ext cx="1981200" cy="989325"/>
            </a:xfrm>
            <a:prstGeom prst="ellipse">
              <a:avLst/>
            </a:prstGeom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Quản lý danh bạ</a:t>
              </a:r>
              <a:endPara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6096000" y="2667000"/>
              <a:ext cx="1905000" cy="1191417"/>
            </a:xfrm>
            <a:prstGeom prst="ellipse">
              <a:avLst/>
            </a:prstGeom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Xử lý văn bản</a:t>
              </a:r>
              <a:endParaRPr lang="en-US" sz="24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6247159" y="4090126"/>
              <a:ext cx="1905000" cy="1110161"/>
            </a:xfrm>
            <a:prstGeom prst="ellipse">
              <a:avLst/>
            </a:prstGeom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Ký số </a:t>
              </a:r>
            </a:p>
            <a:p>
              <a:pPr algn="ctr"/>
              <a:r>
                <a:rPr lang="en-US" sz="20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văn bản</a:t>
              </a:r>
              <a:endPara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Straight Connector 22"/>
            <p:cNvCxnSpPr>
              <a:stCxn id="22" idx="2"/>
              <a:endCxn id="5" idx="3"/>
            </p:cNvCxnSpPr>
            <p:nvPr/>
          </p:nvCxnSpPr>
          <p:spPr>
            <a:xfrm flipH="1" flipV="1">
              <a:off x="5966937" y="4522437"/>
              <a:ext cx="280222" cy="12277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Oval 24"/>
            <p:cNvSpPr/>
            <p:nvPr/>
          </p:nvSpPr>
          <p:spPr>
            <a:xfrm>
              <a:off x="3398194" y="5453560"/>
              <a:ext cx="1905000" cy="1110161"/>
            </a:xfrm>
            <a:prstGeom prst="ellipse">
              <a:avLst/>
            </a:prstGeom>
            <a:solidFill>
              <a:srgbClr val="FFC000"/>
            </a:solidFill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Lịch làm việc</a:t>
              </a:r>
              <a:endParaRPr lang="en-US" sz="2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111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CHUYỂN XỬ LÝ</a:t>
            </a:r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3783"/>
            <a:ext cx="8652841" cy="501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3471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0" y="2895600"/>
            <a:ext cx="7467600" cy="761197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en-US" smtClean="0"/>
              <a:t> Nếu chưa có hồ sơ thì phải tạo mới hồ sơ trước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LƯU HỒ SƠ</a:t>
            </a:r>
            <a:endParaRPr lang="en-US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59494"/>
            <a:ext cx="7010400" cy="1405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429000"/>
            <a:ext cx="6636401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43471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LUỒNG VĂN BẢN ĐI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3471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XỬ LÝ VĂN BẢN ĐI</a:t>
            </a:r>
            <a:endParaRPr lang="en-US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571500" y="2151062"/>
            <a:ext cx="2971800" cy="5334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Khởi tạo văn bản đi</a:t>
            </a:r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584200" y="3200400"/>
            <a:ext cx="2959100" cy="5334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Soạn thảo nội dung VB</a:t>
            </a: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609600" y="4191000"/>
            <a:ext cx="2895600" cy="7620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Đính kèm tài liệu/</a:t>
            </a:r>
          </a:p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tài liệu liên quan</a:t>
            </a:r>
          </a:p>
        </p:txBody>
      </p:sp>
      <p:sp>
        <p:nvSpPr>
          <p:cNvPr id="8" name="AutoShape 7"/>
          <p:cNvSpPr>
            <a:spLocks noChangeArrowheads="1"/>
          </p:cNvSpPr>
          <p:nvPr/>
        </p:nvSpPr>
        <p:spPr bwMode="auto">
          <a:xfrm>
            <a:off x="609600" y="5410200"/>
            <a:ext cx="2895600" cy="7620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Chuyển xử lý VB </a:t>
            </a:r>
          </a:p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 người tiếp theo</a:t>
            </a:r>
          </a:p>
        </p:txBody>
      </p:sp>
      <p:cxnSp>
        <p:nvCxnSpPr>
          <p:cNvPr id="9" name="AutoShape 11"/>
          <p:cNvCxnSpPr>
            <a:cxnSpLocks noChangeShapeType="1"/>
            <a:stCxn id="5" idx="2"/>
            <a:endCxn id="6" idx="0"/>
          </p:cNvCxnSpPr>
          <p:nvPr/>
        </p:nvCxnSpPr>
        <p:spPr bwMode="auto">
          <a:xfrm>
            <a:off x="2057400" y="2684462"/>
            <a:ext cx="6350" cy="515938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AutoShape 12"/>
          <p:cNvCxnSpPr>
            <a:cxnSpLocks noChangeShapeType="1"/>
            <a:stCxn id="6" idx="2"/>
            <a:endCxn id="7" idx="0"/>
          </p:cNvCxnSpPr>
          <p:nvPr/>
        </p:nvCxnSpPr>
        <p:spPr bwMode="auto">
          <a:xfrm flipH="1">
            <a:off x="2057400" y="3733800"/>
            <a:ext cx="6350" cy="4572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AutoShape 13"/>
          <p:cNvCxnSpPr>
            <a:cxnSpLocks noChangeShapeType="1"/>
            <a:stCxn id="7" idx="2"/>
            <a:endCxn id="8" idx="0"/>
          </p:cNvCxnSpPr>
          <p:nvPr/>
        </p:nvCxnSpPr>
        <p:spPr bwMode="auto">
          <a:xfrm>
            <a:off x="2057400" y="4953000"/>
            <a:ext cx="0" cy="4572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3200400" y="1371600"/>
            <a:ext cx="2743200" cy="944562"/>
          </a:xfrm>
          <a:prstGeom prst="flowChartDecision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VB đi mới?</a:t>
            </a:r>
          </a:p>
        </p:txBody>
      </p:sp>
      <p:cxnSp>
        <p:nvCxnSpPr>
          <p:cNvPr id="13" name="AutoShape 16"/>
          <p:cNvCxnSpPr>
            <a:cxnSpLocks noChangeShapeType="1"/>
            <a:stCxn id="12" idx="1"/>
            <a:endCxn id="5" idx="0"/>
          </p:cNvCxnSpPr>
          <p:nvPr/>
        </p:nvCxnSpPr>
        <p:spPr bwMode="auto">
          <a:xfrm rot="10800000" flipV="1">
            <a:off x="2057400" y="1843880"/>
            <a:ext cx="1143000" cy="307181"/>
          </a:xfrm>
          <a:prstGeom prst="bentConnector2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" name="Text Box 30"/>
          <p:cNvSpPr txBox="1">
            <a:spLocks noChangeArrowheads="1"/>
          </p:cNvSpPr>
          <p:nvPr/>
        </p:nvSpPr>
        <p:spPr bwMode="auto">
          <a:xfrm>
            <a:off x="1524000" y="1617662"/>
            <a:ext cx="7620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000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Yes</a:t>
            </a:r>
          </a:p>
        </p:txBody>
      </p:sp>
      <p:sp>
        <p:nvSpPr>
          <p:cNvPr id="15" name="AutoShape 26"/>
          <p:cNvSpPr>
            <a:spLocks noChangeArrowheads="1"/>
          </p:cNvSpPr>
          <p:nvPr/>
        </p:nvSpPr>
        <p:spPr bwMode="auto">
          <a:xfrm>
            <a:off x="5638800" y="2151062"/>
            <a:ext cx="2895600" cy="8001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 nội dung VB và </a:t>
            </a:r>
          </a:p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 các ý kiến xử lý</a:t>
            </a:r>
          </a:p>
        </p:txBody>
      </p:sp>
      <p:cxnSp>
        <p:nvCxnSpPr>
          <p:cNvPr id="16" name="AutoShape 28"/>
          <p:cNvCxnSpPr>
            <a:cxnSpLocks noChangeShapeType="1"/>
            <a:stCxn id="15" idx="2"/>
            <a:endCxn id="22" idx="0"/>
          </p:cNvCxnSpPr>
          <p:nvPr/>
        </p:nvCxnSpPr>
        <p:spPr bwMode="auto">
          <a:xfrm>
            <a:off x="7086600" y="2951162"/>
            <a:ext cx="0" cy="465138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7" name="AutoShape 18"/>
          <p:cNvSpPr>
            <a:spLocks noChangeArrowheads="1"/>
          </p:cNvSpPr>
          <p:nvPr/>
        </p:nvSpPr>
        <p:spPr bwMode="auto">
          <a:xfrm>
            <a:off x="5638800" y="4419600"/>
            <a:ext cx="2895600" cy="5334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Chỉnh sửa văn bản</a:t>
            </a:r>
          </a:p>
        </p:txBody>
      </p:sp>
      <p:cxnSp>
        <p:nvCxnSpPr>
          <p:cNvPr id="18" name="AutoShape 28"/>
          <p:cNvCxnSpPr>
            <a:cxnSpLocks noChangeShapeType="1"/>
            <a:stCxn id="17" idx="2"/>
            <a:endCxn id="19" idx="0"/>
          </p:cNvCxnSpPr>
          <p:nvPr/>
        </p:nvCxnSpPr>
        <p:spPr bwMode="auto">
          <a:xfrm>
            <a:off x="7086600" y="4953000"/>
            <a:ext cx="0" cy="4572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AutoShape 18"/>
          <p:cNvSpPr>
            <a:spLocks noChangeArrowheads="1"/>
          </p:cNvSpPr>
          <p:nvPr/>
        </p:nvSpPr>
        <p:spPr bwMode="auto">
          <a:xfrm>
            <a:off x="5638800" y="5410200"/>
            <a:ext cx="2895600" cy="7620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Cho ý kiến xử lý</a:t>
            </a:r>
          </a:p>
        </p:txBody>
      </p:sp>
      <p:sp>
        <p:nvSpPr>
          <p:cNvPr id="20" name="Text Box 30"/>
          <p:cNvSpPr txBox="1">
            <a:spLocks noChangeArrowheads="1"/>
          </p:cNvSpPr>
          <p:nvPr/>
        </p:nvSpPr>
        <p:spPr bwMode="auto">
          <a:xfrm>
            <a:off x="7086600" y="1598612"/>
            <a:ext cx="762000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2000" b="1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No</a:t>
            </a:r>
          </a:p>
        </p:txBody>
      </p:sp>
      <p:cxnSp>
        <p:nvCxnSpPr>
          <p:cNvPr id="21" name="AutoShape 16"/>
          <p:cNvCxnSpPr>
            <a:cxnSpLocks noChangeShapeType="1"/>
            <a:stCxn id="12" idx="3"/>
            <a:endCxn id="15" idx="0"/>
          </p:cNvCxnSpPr>
          <p:nvPr/>
        </p:nvCxnSpPr>
        <p:spPr bwMode="auto">
          <a:xfrm>
            <a:off x="5943600" y="1843881"/>
            <a:ext cx="1143000" cy="307181"/>
          </a:xfrm>
          <a:prstGeom prst="bentConnector2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AutoShape 18"/>
          <p:cNvSpPr>
            <a:spLocks noChangeArrowheads="1"/>
          </p:cNvSpPr>
          <p:nvPr/>
        </p:nvSpPr>
        <p:spPr bwMode="auto">
          <a:xfrm>
            <a:off x="5638800" y="3416300"/>
            <a:ext cx="2895600" cy="5334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 tài liệu kèm theo</a:t>
            </a:r>
          </a:p>
        </p:txBody>
      </p:sp>
      <p:cxnSp>
        <p:nvCxnSpPr>
          <p:cNvPr id="23" name="AutoShape 28"/>
          <p:cNvCxnSpPr>
            <a:cxnSpLocks noChangeShapeType="1"/>
            <a:stCxn id="22" idx="2"/>
            <a:endCxn id="17" idx="0"/>
          </p:cNvCxnSpPr>
          <p:nvPr/>
        </p:nvCxnSpPr>
        <p:spPr bwMode="auto">
          <a:xfrm>
            <a:off x="7086600" y="3949700"/>
            <a:ext cx="0" cy="4699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AutoShape 16"/>
          <p:cNvCxnSpPr>
            <a:cxnSpLocks noChangeShapeType="1"/>
            <a:stCxn id="19" idx="1"/>
            <a:endCxn id="8" idx="3"/>
          </p:cNvCxnSpPr>
          <p:nvPr/>
        </p:nvCxnSpPr>
        <p:spPr bwMode="auto">
          <a:xfrm rot="10800000">
            <a:off x="3505200" y="5791200"/>
            <a:ext cx="2133600" cy="12700"/>
          </a:xfrm>
          <a:prstGeom prst="bentConnector3">
            <a:avLst>
              <a:gd name="adj1" fmla="val 50000"/>
            </a:avLst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3434719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0"/>
                            </p:stCondLst>
                            <p:childTnLst>
                              <p:par>
                                <p:cTn id="7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000"/>
                            </p:stCondLst>
                            <p:childTnLst>
                              <p:par>
                                <p:cTn id="7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5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2" grpId="0" animBg="1"/>
      <p:bldP spid="14" grpId="0"/>
      <p:bldP spid="15" grpId="0" animBg="1"/>
      <p:bldP spid="17" grpId="0" animBg="1"/>
      <p:bldP spid="19" grpId="0" animBg="1"/>
      <p:bldP spid="20" grpId="0"/>
      <p:bldP spid="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762001" y="1828800"/>
            <a:ext cx="4343399" cy="1238987"/>
          </a:xfrm>
        </p:spPr>
        <p:txBody>
          <a:bodyPr/>
          <a:lstStyle/>
          <a:p>
            <a:r>
              <a:rPr lang="en-US" smtClean="0"/>
              <a:t>Chọn menu “Tạo văn bản” chọn “Văn bản đi ...”</a:t>
            </a:r>
          </a:p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TẠO VĂN BẢN MỚI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28800"/>
            <a:ext cx="3267075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3581400"/>
            <a:ext cx="83724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1"/>
          <p:cNvSpPr txBox="1">
            <a:spLocks/>
          </p:cNvSpPr>
          <p:nvPr/>
        </p:nvSpPr>
        <p:spPr>
          <a:xfrm>
            <a:off x="609600" y="4800600"/>
            <a:ext cx="8001000" cy="91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mtClean="0"/>
              <a:t>Hoặc tại văn bản đến chọn “Văn bản trả lời” chọn “Khởi tạo văn bản đi...”</a:t>
            </a:r>
          </a:p>
        </p:txBody>
      </p:sp>
    </p:spTree>
    <p:extLst>
      <p:ext uri="{BB962C8B-B14F-4D97-AF65-F5344CB8AC3E}">
        <p14:creationId xmlns:p14="http://schemas.microsoft.com/office/powerpoint/2010/main" val="24968570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KHỞI TẠO NỘI DUNG VĂN BẢN</a:t>
            </a:r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524847"/>
            <a:ext cx="8521463" cy="4647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705600" y="3505200"/>
            <a:ext cx="19812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mtClean="0">
                <a:latin typeface="Times New Roman" pitchFamily="18" charset="0"/>
                <a:cs typeface="Times New Roman" pitchFamily="18" charset="0"/>
              </a:rPr>
              <a:t>- Quét tài liệu: nhập từ máy scan</a:t>
            </a:r>
          </a:p>
          <a:p>
            <a:pPr algn="just"/>
            <a:r>
              <a:rPr lang="en-US" smtClean="0">
                <a:latin typeface="Times New Roman" pitchFamily="18" charset="0"/>
                <a:cs typeface="Times New Roman" pitchFamily="18" charset="0"/>
              </a:rPr>
              <a:t>- Tải tệp tin: tải tệp từ máy tính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8570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399" y="2514599"/>
            <a:ext cx="8153401" cy="3505201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Lưu: lưu văn bản chưa chuyển đến vị trí tiếp theo để xử lý</a:t>
            </a:r>
          </a:p>
          <a:p>
            <a:r>
              <a:rPr lang="en-US" smtClean="0"/>
              <a:t>Chuyển: chuyển văn bản đến người tiếp theo không cùng chức vụ để xử lý văn bản</a:t>
            </a:r>
          </a:p>
          <a:p>
            <a:r>
              <a:rPr lang="en-US"/>
              <a:t>Luân chuyển: chuyển văn bản đến người tiếp theo </a:t>
            </a:r>
            <a:r>
              <a:rPr lang="en-US" smtClean="0"/>
              <a:t>cùng </a:t>
            </a:r>
            <a:r>
              <a:rPr lang="en-US"/>
              <a:t>chức vụ để xử </a:t>
            </a:r>
            <a:r>
              <a:rPr lang="en-US" smtClean="0"/>
              <a:t>lý văn bản</a:t>
            </a:r>
          </a:p>
          <a:p>
            <a:r>
              <a:rPr lang="en-US" smtClean="0"/>
              <a:t>Lưu hồ sơ: lưu hồ sơ vào kho hồ sơ cá nhân</a:t>
            </a:r>
          </a:p>
          <a:p>
            <a:r>
              <a:rPr lang="en-US" smtClean="0"/>
              <a:t>Tạo việc: tạo công việc cho bản thân hoặc phân việc cho người khác</a:t>
            </a:r>
          </a:p>
          <a:p>
            <a:r>
              <a:rPr lang="en-US" smtClean="0"/>
              <a:t>Đóng: đóng và không lưu văn bản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THAO TÁC VỚI VĂN BẢN ĐI MỚI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47800"/>
            <a:ext cx="8534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8570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991403"/>
            <a:ext cx="8460288" cy="1275797"/>
          </a:xfrm>
        </p:spPr>
        <p:txBody>
          <a:bodyPr>
            <a:normAutofit/>
          </a:bodyPr>
          <a:lstStyle/>
          <a:p>
            <a:r>
              <a:rPr lang="en-US" smtClean="0"/>
              <a:t>Chọn chuyển</a:t>
            </a:r>
          </a:p>
          <a:p>
            <a:r>
              <a:rPr lang="en-US" smtClean="0"/>
              <a:t>Chọn người xử lý chính (bắt buộc) , đồng gửi cho ai rồi nhấn nút chuyển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CHUYỂN XỬ LÝ VĂN BẢN ĐI</a:t>
            </a:r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03117"/>
            <a:ext cx="6324600" cy="1363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19600"/>
            <a:ext cx="8382000" cy="1828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3007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2667001"/>
            <a:ext cx="2133600" cy="3957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mtClean="0"/>
              <a:t>Nhận được văn bản sẽ hiển thị thông báo.</a:t>
            </a:r>
          </a:p>
          <a:p>
            <a:pPr marL="0" indent="0">
              <a:buNone/>
            </a:pPr>
            <a:r>
              <a:rPr lang="en-US" smtClean="0"/>
              <a:t>Vào mục “Văn bản đi”, nhấn vào tiêu đề văn bản để xem chi tiết văn bản.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XEM CHI TIẾT VĂN BẢN ĐI</a:t>
            </a:r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371600"/>
            <a:ext cx="8686800" cy="1169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514600"/>
            <a:ext cx="6553200" cy="4110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9652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2438400"/>
            <a:ext cx="8688888" cy="3850340"/>
          </a:xfrm>
        </p:spPr>
        <p:txBody>
          <a:bodyPr/>
          <a:lstStyle/>
          <a:p>
            <a:r>
              <a:rPr lang="en-US" smtClean="0"/>
              <a:t>Xử lý: Sửa, chuyển, ghi ý kiến xử lý văn bản</a:t>
            </a:r>
          </a:p>
          <a:p>
            <a:r>
              <a:rPr lang="en-US" smtClean="0"/>
              <a:t>Xem: Xem chi tiết văn bản</a:t>
            </a:r>
          </a:p>
          <a:p>
            <a:r>
              <a:rPr lang="en-US" smtClean="0"/>
              <a:t>Lưu hồ sơ: lưu văn bản vào hồ sơ cá nhân</a:t>
            </a:r>
          </a:p>
          <a:p>
            <a:r>
              <a:rPr lang="en-US" smtClean="0"/>
              <a:t>Tạo việc: tạo công việc cho bản thân hoặc phân việc cho người khác</a:t>
            </a:r>
          </a:p>
          <a:p>
            <a:r>
              <a:rPr lang="en-US" smtClean="0"/>
              <a:t>Kết thúc văn bản: dừng xử lý văn bản</a:t>
            </a:r>
          </a:p>
          <a:p>
            <a:r>
              <a:rPr lang="en-US" smtClean="0"/>
              <a:t>Đánh dấu: đánh dấu văn bản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THAO TÁC VỚI VĂN BẢN ĐI</a:t>
            </a:r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871099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9652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752600"/>
            <a:ext cx="2285999" cy="4536140"/>
          </a:xfrm>
        </p:spPr>
        <p:txBody>
          <a:bodyPr>
            <a:normAutofit/>
          </a:bodyPr>
          <a:lstStyle/>
          <a:p>
            <a:pPr marL="117475" indent="-117475" algn="just">
              <a:buFont typeface="Arial" pitchFamily="34" charset="0"/>
              <a:buChar char="•"/>
            </a:pPr>
            <a:r>
              <a:rPr lang="en-US" smtClean="0"/>
              <a:t> Bước 1: truy cập </a:t>
            </a:r>
            <a:r>
              <a:rPr lang="en-US">
                <a:hlinkClick r:id="rId2"/>
              </a:rPr>
              <a:t>https://office.quangngai.gov.vn/</a:t>
            </a:r>
            <a:endParaRPr lang="en-US" smtClean="0"/>
          </a:p>
          <a:p>
            <a:pPr marL="117475" indent="-117475" algn="just">
              <a:buFont typeface="Arial" pitchFamily="34" charset="0"/>
              <a:buChar char="•"/>
            </a:pPr>
            <a:r>
              <a:rPr lang="en-US" smtClean="0"/>
              <a:t> Bước 2: điền các thông tin tên truy cập, mật khẩu và mã xác nhận.</a:t>
            </a:r>
          </a:p>
          <a:p>
            <a:pPr marL="117475" indent="-117475" algn="just">
              <a:buFont typeface="Arial" pitchFamily="34" charset="0"/>
              <a:buChar char="•"/>
            </a:pPr>
            <a:r>
              <a:rPr lang="en-US" smtClean="0"/>
              <a:t> Bước 3: đăng nhập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TRUY CẬP VÀ ĐĂNG NHẬP</a:t>
            </a:r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447800"/>
            <a:ext cx="6172200" cy="4939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987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XỬ LÝ VĂN BẢN ĐI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17" y="1447800"/>
            <a:ext cx="8638983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956018" y="3631168"/>
            <a:ext cx="4730782" cy="521732"/>
            <a:chOff x="3956018" y="3593068"/>
            <a:chExt cx="4730782" cy="521732"/>
          </a:xfrm>
        </p:grpSpPr>
        <p:sp>
          <p:nvSpPr>
            <p:cNvPr id="5" name="Down Arrow 4"/>
            <p:cNvSpPr/>
            <p:nvPr/>
          </p:nvSpPr>
          <p:spPr>
            <a:xfrm>
              <a:off x="6134100" y="3962400"/>
              <a:ext cx="381000" cy="1524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956018" y="3593068"/>
              <a:ext cx="4730782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mtClean="0">
                  <a:latin typeface="Times New Roman" pitchFamily="18" charset="0"/>
                  <a:cs typeface="Times New Roman" pitchFamily="18" charset="0"/>
                </a:rPr>
                <a:t>Nhấn vào tên tệp đính kèm để chỉnh sửa trực tiếp</a:t>
              </a: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951540" y="4318000"/>
            <a:ext cx="1569660" cy="609600"/>
            <a:chOff x="2951540" y="4330700"/>
            <a:chExt cx="1569660" cy="609600"/>
          </a:xfrm>
        </p:grpSpPr>
        <p:sp>
          <p:nvSpPr>
            <p:cNvPr id="9" name="TextBox 8"/>
            <p:cNvSpPr txBox="1"/>
            <p:nvPr/>
          </p:nvSpPr>
          <p:spPr>
            <a:xfrm>
              <a:off x="2951540" y="4570968"/>
              <a:ext cx="1569660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mtClean="0">
                  <a:latin typeface="Times New Roman" pitchFamily="18" charset="0"/>
                  <a:cs typeface="Times New Roman" pitchFamily="18" charset="0"/>
                </a:rPr>
                <a:t>Ký số văn bản</a:t>
              </a:r>
            </a:p>
          </p:txBody>
        </p:sp>
        <p:sp>
          <p:nvSpPr>
            <p:cNvPr id="8" name="Up Arrow 7"/>
            <p:cNvSpPr/>
            <p:nvPr/>
          </p:nvSpPr>
          <p:spPr>
            <a:xfrm>
              <a:off x="3581400" y="4330700"/>
              <a:ext cx="298418" cy="22860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39652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en-US" sz="2800" smtClean="0"/>
              <a:t> Phần cứng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smtClean="0"/>
              <a:t> Thiết bị chữ ký số được cấp phát</a:t>
            </a:r>
          </a:p>
          <a:p>
            <a:pPr lvl="1">
              <a:buFont typeface="Wingdings" pitchFamily="2" charset="2"/>
              <a:buChar char="q"/>
            </a:pPr>
            <a:r>
              <a:rPr lang="en-US" sz="2800" smtClean="0"/>
              <a:t> Máy tính</a:t>
            </a:r>
            <a:endParaRPr lang="en-US" sz="2800" smtClean="0"/>
          </a:p>
          <a:p>
            <a:pPr>
              <a:buFont typeface="Wingdings" pitchFamily="2" charset="2"/>
              <a:buChar char="v"/>
            </a:pPr>
            <a:r>
              <a:rPr lang="en-US" sz="2800" smtClean="0"/>
              <a:t> Phần mềm</a:t>
            </a:r>
          </a:p>
          <a:p>
            <a:pPr lvl="1">
              <a:buFont typeface="Wingdings" pitchFamily="2" charset="2"/>
              <a:buChar char="q"/>
            </a:pPr>
            <a:r>
              <a:rPr lang="en-US" sz="2800"/>
              <a:t> </a:t>
            </a:r>
            <a:r>
              <a:rPr lang="en-US" sz="2800" smtClean="0"/>
              <a:t>Chương trình quản lý GCA (SafeNet)</a:t>
            </a:r>
            <a:endParaRPr lang="en-US" sz="2800"/>
          </a:p>
          <a:p>
            <a:pPr lvl="1">
              <a:buFont typeface="Wingdings" pitchFamily="2" charset="2"/>
              <a:buChar char="q"/>
            </a:pPr>
            <a:r>
              <a:rPr lang="en-US" sz="2800"/>
              <a:t>  </a:t>
            </a:r>
            <a:r>
              <a:rPr lang="en-US" sz="2800" smtClean="0"/>
              <a:t>Plugin VNPT </a:t>
            </a:r>
            <a:endParaRPr lang="en-US" sz="2800"/>
          </a:p>
          <a:p>
            <a:pPr>
              <a:buFont typeface="Wingdings" pitchFamily="2" charset="2"/>
              <a:buChar char="v"/>
            </a:pPr>
            <a:endParaRPr lang="en-US" smtClean="0"/>
          </a:p>
          <a:p>
            <a:pPr>
              <a:buFont typeface="Wingdings" pitchFamily="2" charset="2"/>
              <a:buChar char="v"/>
            </a:pPr>
            <a:endParaRPr lang="en-US"/>
          </a:p>
          <a:p>
            <a:pPr marL="0" indent="0">
              <a:buNone/>
            </a:pPr>
            <a:endParaRPr lang="en-US" smtClean="0"/>
          </a:p>
          <a:p>
            <a:pPr lvl="1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YÊU CẦU </a:t>
            </a:r>
            <a:r>
              <a:rPr lang="en-US" smtClean="0"/>
              <a:t>KÝ </a:t>
            </a:r>
            <a:r>
              <a:rPr lang="en-US" smtClean="0"/>
              <a:t>SỐ VĂN </a:t>
            </a:r>
            <a:r>
              <a:rPr lang="en-US" smtClean="0"/>
              <a:t>BẢN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71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428013"/>
            <a:ext cx="8610599" cy="629387"/>
          </a:xfrm>
        </p:spPr>
        <p:txBody>
          <a:bodyPr>
            <a:normAutofit/>
          </a:bodyPr>
          <a:lstStyle/>
          <a:p>
            <a:r>
              <a:rPr lang="en-US" sz="2800" smtClean="0"/>
              <a:t>Chọn “thông tin cá nhân” và tùy chỉnh</a:t>
            </a:r>
            <a:endParaRPr lang="en-US" sz="28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CẤU HÌNH KÝ SỐ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39"/>
          <a:stretch/>
        </p:blipFill>
        <p:spPr bwMode="auto">
          <a:xfrm>
            <a:off x="457200" y="2180771"/>
            <a:ext cx="8224837" cy="414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144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KÝ SỐ </a:t>
            </a:r>
            <a:r>
              <a:rPr lang="en-US"/>
              <a:t>VĂN </a:t>
            </a:r>
            <a:r>
              <a:rPr lang="en-US" smtClean="0"/>
              <a:t>BẢN ĐI </a:t>
            </a:r>
            <a:r>
              <a:rPr lang="en-US"/>
              <a:t>(Cá nhân)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46"/>
          <a:stretch/>
        </p:blipFill>
        <p:spPr bwMode="auto">
          <a:xfrm>
            <a:off x="276417" y="1447800"/>
            <a:ext cx="8638983" cy="3777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2590800" y="4318000"/>
            <a:ext cx="2247731" cy="763488"/>
            <a:chOff x="2590800" y="4330700"/>
            <a:chExt cx="2247731" cy="763488"/>
          </a:xfrm>
        </p:grpSpPr>
        <p:sp>
          <p:nvSpPr>
            <p:cNvPr id="9" name="TextBox 8"/>
            <p:cNvSpPr txBox="1"/>
            <p:nvPr/>
          </p:nvSpPr>
          <p:spPr>
            <a:xfrm>
              <a:off x="2590800" y="4570968"/>
              <a:ext cx="2247731" cy="52322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2800" smtClean="0">
                  <a:latin typeface="Times New Roman" pitchFamily="18" charset="0"/>
                  <a:cs typeface="Times New Roman" pitchFamily="18" charset="0"/>
                </a:rPr>
                <a:t>Ký số văn bản</a:t>
              </a:r>
            </a:p>
          </p:txBody>
        </p:sp>
        <p:sp>
          <p:nvSpPr>
            <p:cNvPr id="8" name="Up Arrow 7"/>
            <p:cNvSpPr/>
            <p:nvPr/>
          </p:nvSpPr>
          <p:spPr>
            <a:xfrm>
              <a:off x="3581400" y="4330700"/>
              <a:ext cx="298418" cy="22860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6719635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6" y="1447800"/>
            <a:ext cx="8575244" cy="4576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KÝ SỐ VĂN </a:t>
            </a:r>
            <a:r>
              <a:rPr lang="en-US" smtClean="0"/>
              <a:t>BẢN ĐI (Cá nhân)</a:t>
            </a:r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267200" y="2743200"/>
            <a:ext cx="2133600" cy="685800"/>
            <a:chOff x="4114800" y="2819400"/>
            <a:chExt cx="2133600" cy="685800"/>
          </a:xfrm>
        </p:grpSpPr>
        <p:sp>
          <p:nvSpPr>
            <p:cNvPr id="6" name="Right Arrow 5"/>
            <p:cNvSpPr/>
            <p:nvPr/>
          </p:nvSpPr>
          <p:spPr>
            <a:xfrm>
              <a:off x="5486400" y="2819400"/>
              <a:ext cx="762000" cy="342900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114800" y="2819400"/>
              <a:ext cx="1524000" cy="685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Tùy chỉnh vị trí ký số</a:t>
              </a:r>
              <a:endParaRPr lang="en-US" sz="2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Left Arrow 7"/>
          <p:cNvSpPr/>
          <p:nvPr/>
        </p:nvSpPr>
        <p:spPr>
          <a:xfrm>
            <a:off x="2104572" y="4844142"/>
            <a:ext cx="551543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14600" y="4648200"/>
            <a:ext cx="15240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Kiểu ký số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580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XỬ LÝ VĂN BẢN ĐI (VĂN THƯ)</a:t>
            </a:r>
            <a:endParaRPr lang="en-US"/>
          </a:p>
        </p:txBody>
      </p:sp>
      <p:sp>
        <p:nvSpPr>
          <p:cNvPr id="5" name="AutoShape 26"/>
          <p:cNvSpPr>
            <a:spLocks noChangeArrowheads="1"/>
          </p:cNvSpPr>
          <p:nvPr/>
        </p:nvSpPr>
        <p:spPr bwMode="auto">
          <a:xfrm>
            <a:off x="3429000" y="1828800"/>
            <a:ext cx="3886200" cy="8001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Đọc nội dung VB và </a:t>
            </a:r>
          </a:p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 ý kiến xử lý</a:t>
            </a:r>
          </a:p>
        </p:txBody>
      </p:sp>
      <p:cxnSp>
        <p:nvCxnSpPr>
          <p:cNvPr id="6" name="AutoShape 28"/>
          <p:cNvCxnSpPr>
            <a:cxnSpLocks noChangeShapeType="1"/>
            <a:stCxn id="5" idx="2"/>
            <a:endCxn id="8" idx="0"/>
          </p:cNvCxnSpPr>
          <p:nvPr/>
        </p:nvCxnSpPr>
        <p:spPr bwMode="auto">
          <a:xfrm>
            <a:off x="5372100" y="2628900"/>
            <a:ext cx="0" cy="4191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AutoShape 18"/>
          <p:cNvSpPr>
            <a:spLocks noChangeArrowheads="1"/>
          </p:cNvSpPr>
          <p:nvPr/>
        </p:nvSpPr>
        <p:spPr bwMode="auto">
          <a:xfrm>
            <a:off x="3429000" y="4191000"/>
            <a:ext cx="3886200" cy="6604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Phát hành văn bản</a:t>
            </a:r>
          </a:p>
        </p:txBody>
      </p:sp>
      <p:sp>
        <p:nvSpPr>
          <p:cNvPr id="8" name="AutoShape 18"/>
          <p:cNvSpPr>
            <a:spLocks noChangeArrowheads="1"/>
          </p:cNvSpPr>
          <p:nvPr/>
        </p:nvSpPr>
        <p:spPr bwMode="auto">
          <a:xfrm>
            <a:off x="3429000" y="3048000"/>
            <a:ext cx="3886200" cy="685800"/>
          </a:xfrm>
          <a:prstGeom prst="flowChartAlternateProcess">
            <a:avLst/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>
            <a:flatTx/>
          </a:bodyPr>
          <a:lstStyle/>
          <a:p>
            <a:pPr algn="ctr"/>
            <a:r>
              <a:rPr lang="en-US" sz="240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Xem tài liệu kèm theo</a:t>
            </a:r>
          </a:p>
        </p:txBody>
      </p:sp>
      <p:cxnSp>
        <p:nvCxnSpPr>
          <p:cNvPr id="9" name="AutoShape 28"/>
          <p:cNvCxnSpPr>
            <a:cxnSpLocks noChangeShapeType="1"/>
            <a:stCxn id="8" idx="2"/>
            <a:endCxn id="7" idx="0"/>
          </p:cNvCxnSpPr>
          <p:nvPr/>
        </p:nvCxnSpPr>
        <p:spPr bwMode="auto">
          <a:xfrm>
            <a:off x="5372100" y="3733800"/>
            <a:ext cx="0" cy="457200"/>
          </a:xfrm>
          <a:prstGeom prst="straightConnector1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0" name="Right Arrow 19"/>
          <p:cNvSpPr/>
          <p:nvPr/>
        </p:nvSpPr>
        <p:spPr>
          <a:xfrm>
            <a:off x="990600" y="1524000"/>
            <a:ext cx="2438400" cy="1524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Văn bản đi</a:t>
            </a:r>
          </a:p>
          <a:p>
            <a:pPr algn="ctr"/>
            <a:r>
              <a:rPr lang="en-US" sz="240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đã duyệt</a:t>
            </a:r>
            <a:endParaRPr lang="en-US" sz="240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685703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20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752600"/>
            <a:ext cx="2133599" cy="4536140"/>
          </a:xfrm>
        </p:spPr>
        <p:txBody>
          <a:bodyPr/>
          <a:lstStyle/>
          <a:p>
            <a:pPr marL="231775" indent="-231775" algn="just"/>
            <a:r>
              <a:rPr lang="en-US" smtClean="0"/>
              <a:t>Xem ý kiến lãnh đạo</a:t>
            </a:r>
          </a:p>
          <a:p>
            <a:pPr marL="231775" indent="-231775" algn="just"/>
            <a:r>
              <a:rPr lang="en-US" smtClean="0"/>
              <a:t>Xem chi tiết văn bản</a:t>
            </a:r>
          </a:p>
          <a:p>
            <a:pPr marL="231775" indent="-231775" algn="just"/>
            <a:r>
              <a:rPr lang="en-US" smtClean="0"/>
              <a:t>Chọn “xử lý” để ký số và ban hành văn bản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smtClean="0"/>
              <a:t>XỬ LÝ VĂN BẢN ĐI (VĂN THƯ)</a:t>
            </a:r>
            <a:endParaRPr lang="en-US" sz="380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1418772"/>
            <a:ext cx="6400800" cy="49058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85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LƯU SỔ VĂN BẢN</a:t>
            </a:r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447800"/>
            <a:ext cx="8675989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Down Arrow 4"/>
          <p:cNvSpPr/>
          <p:nvPr/>
        </p:nvSpPr>
        <p:spPr>
          <a:xfrm>
            <a:off x="8120742" y="1981200"/>
            <a:ext cx="228600" cy="381000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2761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428013"/>
            <a:ext cx="8688888" cy="705587"/>
          </a:xfrm>
        </p:spPr>
        <p:txBody>
          <a:bodyPr/>
          <a:lstStyle/>
          <a:p>
            <a:r>
              <a:rPr lang="en-US" smtClean="0"/>
              <a:t>Chọn tab “Thông tin nhận”, chọn cơ quan hoặc người nhận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CHỌN NƠI NHẬN</a:t>
            </a:r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057400"/>
            <a:ext cx="859449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76268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800" smtClean="0"/>
              <a:t>BAN HÀNH VĂN BẢN ĐI (VĂN THƯ)</a:t>
            </a:r>
            <a:endParaRPr lang="en-US" sz="380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29656"/>
            <a:ext cx="8046944" cy="502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953000" y="4074902"/>
            <a:ext cx="2971800" cy="103049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31775" indent="-231775" algn="just"/>
            <a:r>
              <a:rPr lang="en-US" smtClean="0">
                <a:latin typeface="Times New Roman" pitchFamily="18" charset="0"/>
                <a:cs typeface="Times New Roman" pitchFamily="18" charset="0"/>
              </a:rPr>
              <a:t>Ký số token văn bản</a:t>
            </a:r>
          </a:p>
          <a:p>
            <a:pPr marL="231775" indent="-231775" algn="just"/>
            <a:r>
              <a:rPr lang="en-US" smtClean="0">
                <a:latin typeface="Times New Roman" pitchFamily="18" charset="0"/>
                <a:cs typeface="Times New Roman" pitchFamily="18" charset="0"/>
              </a:rPr>
              <a:t>Chọn “Ban hành”</a:t>
            </a:r>
            <a:endParaRPr lang="en-US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0732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1000" y="1828801"/>
            <a:ext cx="3962400" cy="3962399"/>
          </a:xfrm>
        </p:spPr>
        <p:txBody>
          <a:bodyPr>
            <a:normAutofit/>
          </a:bodyPr>
          <a:lstStyle/>
          <a:p>
            <a:r>
              <a:rPr lang="en-US" sz="2800" smtClean="0"/>
              <a:t>Chọn “Bộ cài plugin”</a:t>
            </a:r>
          </a:p>
          <a:p>
            <a:r>
              <a:rPr lang="en-US" sz="2800" smtClean="0"/>
              <a:t>Chọn đúng hệ điều hành máy đang sử dụng</a:t>
            </a:r>
          </a:p>
          <a:p>
            <a:r>
              <a:rPr lang="en-US" sz="2800" smtClean="0"/>
              <a:t>Chạy file cài đặt</a:t>
            </a:r>
          </a:p>
          <a:p>
            <a:r>
              <a:rPr lang="en-US" sz="2800" smtClean="0"/>
              <a:t>Tắt trình duyệt và tiến hành cài đặt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CÀI PLUGIN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524000"/>
            <a:ext cx="3733800" cy="3327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020825"/>
            <a:ext cx="3851086" cy="8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4239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6" y="1447800"/>
            <a:ext cx="8575244" cy="4576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KÝ SỐ VĂN </a:t>
            </a:r>
            <a:r>
              <a:rPr lang="en-US" smtClean="0"/>
              <a:t>BẢN ĐI (Văn thư)</a:t>
            </a:r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4267200" y="2743200"/>
            <a:ext cx="2133600" cy="992796"/>
            <a:chOff x="4114800" y="2819400"/>
            <a:chExt cx="2133600" cy="992796"/>
          </a:xfrm>
        </p:grpSpPr>
        <p:sp>
          <p:nvSpPr>
            <p:cNvPr id="6" name="Right Arrow 5"/>
            <p:cNvSpPr/>
            <p:nvPr/>
          </p:nvSpPr>
          <p:spPr>
            <a:xfrm>
              <a:off x="5486400" y="2819400"/>
              <a:ext cx="762000" cy="342900"/>
            </a:xfrm>
            <a:prstGeom prst="rightArrow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4114800" y="2819400"/>
              <a:ext cx="1524000" cy="992796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smtClean="0">
                  <a:latin typeface="Times New Roman" pitchFamily="18" charset="0"/>
                  <a:cs typeface="Times New Roman" pitchFamily="18" charset="0"/>
                </a:rPr>
                <a:t>Tùy chỉnh vị trí đóng dấu</a:t>
              </a:r>
              <a:endParaRPr lang="en-US" sz="2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" name="Left Arrow 7"/>
          <p:cNvSpPr/>
          <p:nvPr/>
        </p:nvSpPr>
        <p:spPr>
          <a:xfrm>
            <a:off x="2104572" y="4844142"/>
            <a:ext cx="551543" cy="228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514600" y="4648200"/>
            <a:ext cx="15240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mtClean="0">
                <a:latin typeface="Times New Roman" pitchFamily="18" charset="0"/>
                <a:cs typeface="Times New Roman" pitchFamily="18" charset="0"/>
              </a:rPr>
              <a:t>Kiểu ký số</a:t>
            </a:r>
            <a:endParaRPr lang="en-US" sz="2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29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KÝ SỐ VĂN </a:t>
            </a:r>
            <a:r>
              <a:rPr lang="en-US" smtClean="0"/>
              <a:t>BẢN ĐI (Văn thư)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2514600"/>
            <a:ext cx="5018253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Content Placeholder 1"/>
          <p:cNvSpPr>
            <a:spLocks noGrp="1"/>
          </p:cNvSpPr>
          <p:nvPr>
            <p:ph idx="1"/>
          </p:nvPr>
        </p:nvSpPr>
        <p:spPr>
          <a:xfrm>
            <a:off x="228601" y="1485179"/>
            <a:ext cx="8458199" cy="23867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smtClean="0"/>
              <a:t>Có thể ký số thêm ở các vị trí:</a:t>
            </a:r>
          </a:p>
          <a:p>
            <a:r>
              <a:rPr lang="en-US" sz="2800" smtClean="0"/>
              <a:t>Số văn bản</a:t>
            </a:r>
          </a:p>
          <a:p>
            <a:r>
              <a:rPr lang="en-US" sz="2800" smtClean="0"/>
              <a:t>Ngày công văn đi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3950964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485179"/>
            <a:ext cx="8688888" cy="4803562"/>
          </a:xfrm>
        </p:spPr>
        <p:txBody>
          <a:bodyPr/>
          <a:lstStyle/>
          <a:p>
            <a:r>
              <a:rPr lang="en-US" smtClean="0"/>
              <a:t>Chọn mục “Hồ sơ công việc” chọn “Hồ sơ cá nhân” để xem</a:t>
            </a:r>
          </a:p>
          <a:p>
            <a:r>
              <a:rPr lang="en-US" smtClean="0"/>
              <a:t>Có thể thêm, sửa, xóa hoặc chia sẻ hồ sơ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HỒ SƠ CÔNG VIỆC</a:t>
            </a:r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90800"/>
            <a:ext cx="85344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7010400" y="3743718"/>
            <a:ext cx="1604927" cy="599682"/>
            <a:chOff x="7010400" y="3686628"/>
            <a:chExt cx="1604927" cy="599682"/>
          </a:xfrm>
        </p:grpSpPr>
        <p:sp>
          <p:nvSpPr>
            <p:cNvPr id="5" name="Up Arrow 4"/>
            <p:cNvSpPr/>
            <p:nvPr/>
          </p:nvSpPr>
          <p:spPr>
            <a:xfrm>
              <a:off x="8258628" y="3686628"/>
              <a:ext cx="152400" cy="381000"/>
            </a:xfrm>
            <a:prstGeom prst="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010400" y="3886200"/>
              <a:ext cx="1604927" cy="400110"/>
            </a:xfrm>
            <a:prstGeom prst="rect">
              <a:avLst/>
            </a:prstGeom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2000" smtClean="0">
                  <a:latin typeface="Times New Roman" pitchFamily="18" charset="0"/>
                  <a:cs typeface="Times New Roman" pitchFamily="18" charset="0"/>
                </a:rPr>
                <a:t>Chia sẻ hồ sơ</a:t>
              </a:r>
              <a:endParaRPr lang="en-US" sz="20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457228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752599"/>
            <a:ext cx="2057399" cy="4536141"/>
          </a:xfrm>
        </p:spPr>
        <p:txBody>
          <a:bodyPr/>
          <a:lstStyle/>
          <a:p>
            <a:r>
              <a:rPr lang="en-US" smtClean="0"/>
              <a:t>Chọn menu “Ủy quyền”</a:t>
            </a:r>
          </a:p>
          <a:p>
            <a:r>
              <a:rPr lang="en-US" smtClean="0"/>
              <a:t>Chọn thêm mới ủy</a:t>
            </a:r>
          </a:p>
          <a:p>
            <a:r>
              <a:rPr lang="en-US" smtClean="0"/>
              <a:t>Nhập các thông tin</a:t>
            </a:r>
          </a:p>
          <a:p>
            <a:r>
              <a:rPr lang="en-US" smtClean="0"/>
              <a:t>Thêm mới 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ỦY QUYỀN</a:t>
            </a:r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8375" y="1628775"/>
            <a:ext cx="6677025" cy="416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57228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428013"/>
            <a:ext cx="8688888" cy="1315187"/>
          </a:xfrm>
        </p:spPr>
        <p:txBody>
          <a:bodyPr>
            <a:normAutofit lnSpcReduction="10000"/>
          </a:bodyPr>
          <a:lstStyle/>
          <a:p>
            <a:r>
              <a:rPr lang="en-US" smtClean="0"/>
              <a:t>Chọn vào tra cứu văn bản</a:t>
            </a:r>
          </a:p>
          <a:p>
            <a:r>
              <a:rPr lang="en-US" smtClean="0"/>
              <a:t>Nhập trích yếu hoặc số ký hiệu để tìm kiếm</a:t>
            </a:r>
          </a:p>
          <a:p>
            <a:r>
              <a:rPr lang="en-US" smtClean="0"/>
              <a:t>Nếu cần thiết mở tìm kiếm nâng cao để nhập thêm trường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 CỨU VĂN BẢN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938462"/>
            <a:ext cx="8625171" cy="2166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012212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smtClean="0"/>
              <a:t>CẢM ƠN ĐÃ THEO DÕI</a:t>
            </a:r>
            <a:endParaRPr lang="en-US" sz="540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228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2743199"/>
            <a:ext cx="3809999" cy="3545541"/>
          </a:xfrm>
        </p:spPr>
        <p:txBody>
          <a:bodyPr/>
          <a:lstStyle/>
          <a:p>
            <a:r>
              <a:rPr lang="en-US" smtClean="0"/>
              <a:t>Chọn vào “Thông tin cá nhân”</a:t>
            </a:r>
          </a:p>
          <a:p>
            <a:r>
              <a:rPr lang="en-US" smtClean="0"/>
              <a:t>Điền các thông tin cá nhân </a:t>
            </a:r>
          </a:p>
          <a:p>
            <a:r>
              <a:rPr lang="en-US" smtClean="0"/>
              <a:t>Chọn cập nhật  </a:t>
            </a: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THÔNG TIN CÁ NHÂN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61" y="1489926"/>
            <a:ext cx="3802939" cy="902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334104"/>
            <a:ext cx="4572001" cy="514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1731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1809013"/>
            <a:ext cx="3505199" cy="3372587"/>
          </a:xfrm>
        </p:spPr>
        <p:txBody>
          <a:bodyPr>
            <a:normAutofit/>
          </a:bodyPr>
          <a:lstStyle/>
          <a:p>
            <a:pPr algn="just"/>
            <a:r>
              <a:rPr lang="en-US" smtClean="0"/>
              <a:t>Nhấn vào biểu tượng hình đại diện trên góc phải màn hình</a:t>
            </a:r>
          </a:p>
          <a:p>
            <a:pPr algn="just"/>
            <a:r>
              <a:rPr lang="en-US" smtClean="0"/>
              <a:t>Chọn “đổi mật khẩu”</a:t>
            </a:r>
          </a:p>
          <a:p>
            <a:pPr algn="just"/>
            <a:r>
              <a:rPr lang="en-US" smtClean="0"/>
              <a:t>Nhập thông tin</a:t>
            </a:r>
          </a:p>
          <a:p>
            <a:pPr algn="just"/>
            <a:r>
              <a:rPr lang="en-US" smtClean="0"/>
              <a:t>Nhấn nút “cập nhật”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ĐỔI MẬT KHẨU</a:t>
            </a:r>
            <a:endParaRPr lang="en-US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829" y="1600200"/>
            <a:ext cx="4854223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7937" y="3810000"/>
            <a:ext cx="4851263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67593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8601" y="2819399"/>
            <a:ext cx="3047999" cy="2209801"/>
          </a:xfrm>
        </p:spPr>
        <p:txBody>
          <a:bodyPr/>
          <a:lstStyle/>
          <a:p>
            <a:pPr algn="just"/>
            <a:r>
              <a:rPr lang="en-US" smtClean="0"/>
              <a:t>Nhấn vào “Chat nội bộ”</a:t>
            </a:r>
          </a:p>
          <a:p>
            <a:pPr algn="just"/>
            <a:r>
              <a:rPr lang="en-US" smtClean="0"/>
              <a:t>Chọn người hoặc nhóm cần chat</a:t>
            </a:r>
          </a:p>
          <a:p>
            <a:pPr algn="just"/>
            <a:r>
              <a:rPr lang="en-US" smtClean="0"/>
              <a:t>Hội thoại</a:t>
            </a:r>
          </a:p>
          <a:p>
            <a:pPr marL="0" indent="0" algn="just">
              <a:buNone/>
            </a:pPr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HỘI THOẠI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25" y="1571195"/>
            <a:ext cx="2552875" cy="7148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614948" y="1752600"/>
            <a:ext cx="7300452" cy="4436808"/>
            <a:chOff x="1614948" y="1752600"/>
            <a:chExt cx="7300452" cy="4436808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9000" y="1752600"/>
              <a:ext cx="5486400" cy="44068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1614948" y="5744990"/>
              <a:ext cx="1600200" cy="44441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smtClean="0">
                  <a:latin typeface="Times New Roman" pitchFamily="18" charset="0"/>
                  <a:cs typeface="Times New Roman" pitchFamily="18" charset="0"/>
                </a:rPr>
                <a:t>Đính kèm file</a:t>
              </a:r>
              <a:endParaRPr lang="en-US" b="1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Straight Arrow Connector 5"/>
            <p:cNvCxnSpPr>
              <a:stCxn id="4" idx="3"/>
            </p:cNvCxnSpPr>
            <p:nvPr/>
          </p:nvCxnSpPr>
          <p:spPr>
            <a:xfrm>
              <a:off x="3215148" y="5967199"/>
              <a:ext cx="685800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47563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04801" y="1752600"/>
            <a:ext cx="2743199" cy="358139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800" b="1" smtClean="0"/>
              <a:t>Tạo nhóm mới</a:t>
            </a:r>
          </a:p>
          <a:p>
            <a:pPr algn="just"/>
            <a:r>
              <a:rPr lang="en-US" sz="2800" smtClean="0"/>
              <a:t>Thêm nhóm</a:t>
            </a:r>
          </a:p>
          <a:p>
            <a:pPr algn="just"/>
            <a:r>
              <a:rPr lang="en-US" sz="2800" smtClean="0"/>
              <a:t>Đặt tên nhóm</a:t>
            </a:r>
          </a:p>
          <a:p>
            <a:pPr algn="just"/>
            <a:r>
              <a:rPr lang="en-US" sz="2800" smtClean="0"/>
              <a:t>Chọn người cần thêm</a:t>
            </a:r>
          </a:p>
          <a:p>
            <a:pPr algn="just"/>
            <a:r>
              <a:rPr lang="en-US" sz="2800" smtClean="0"/>
              <a:t>Lưu dữ liệu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HỘI THOẠI THEO NHÓM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0320" y="1462548"/>
            <a:ext cx="3755405" cy="100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609850"/>
            <a:ext cx="5734050" cy="3714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3319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1302</TotalTime>
  <Words>1757</Words>
  <Application>Microsoft Office PowerPoint</Application>
  <PresentationFormat>On-screen Show (4:3)</PresentationFormat>
  <Paragraphs>309</Paragraphs>
  <Slides>55</Slides>
  <Notes>6</Notes>
  <HiddenSlides>2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Waveform</vt:lpstr>
      <vt:lpstr>HƯỚNG DẪN SỬ DỤNG IOFFICE</vt:lpstr>
      <vt:lpstr>NỘI DUNG CHÍNH</vt:lpstr>
      <vt:lpstr>GIỚI THIỆU CHUNG IOFFICE</vt:lpstr>
      <vt:lpstr>TRUY CẬP VÀ ĐĂNG NHẬP</vt:lpstr>
      <vt:lpstr>CÀI PLUGIN</vt:lpstr>
      <vt:lpstr>THÔNG TIN CÁ NHÂN</vt:lpstr>
      <vt:lpstr>ĐỔI MẬT KHẨU</vt:lpstr>
      <vt:lpstr>HỘI THOẠI</vt:lpstr>
      <vt:lpstr>HỘI THOẠI THEO NHÓM</vt:lpstr>
      <vt:lpstr>HỘI THOẠI THEO NHÓM</vt:lpstr>
      <vt:lpstr>THÔNG BÁO</vt:lpstr>
      <vt:lpstr>LỊCH LÀM VIỆC</vt:lpstr>
      <vt:lpstr>QUẢN LÝ DANH BẠ</vt:lpstr>
      <vt:lpstr>QUẢN LÝ CÔNG VIỆC</vt:lpstr>
      <vt:lpstr>QUẢN LÝ CÔNG VIỆC</vt:lpstr>
      <vt:lpstr>XỬ LÝ VĂN BẢN</vt:lpstr>
      <vt:lpstr>CÁC BƯỚC XỬ LÝ VĂN BẢN</vt:lpstr>
      <vt:lpstr>LUỒNG VĂN BẢN ĐẾN</vt:lpstr>
      <vt:lpstr>XỬ LÝ VĂN BẢN ĐẾN (VĂN THƯ)</vt:lpstr>
      <vt:lpstr>VĂN BẢN ĐẾN (BẢN GIẤY)</vt:lpstr>
      <vt:lpstr>VĂN BẢN ĐẾN VĂN THƯ</vt:lpstr>
      <vt:lpstr>VĂN BẢN ĐẾN (LIÊN THÔNG)</vt:lpstr>
      <vt:lpstr>VĂN BẢN ĐẾN VĂN THƯ</vt:lpstr>
      <vt:lpstr>VĂN BẢN ĐẾN VĂN THƯ</vt:lpstr>
      <vt:lpstr>XỬ LÝ VĂN BẢN ĐẾN</vt:lpstr>
      <vt:lpstr>VĂN BẢN ĐẾN</vt:lpstr>
      <vt:lpstr>XEM CHI TIẾT VĂN BẢN ĐẾN</vt:lpstr>
      <vt:lpstr>XEM CHI TIẾT TỆP ĐÍNH KÈM</vt:lpstr>
      <vt:lpstr>THAO TÁC VỚI VĂN BẢN ĐẾN</vt:lpstr>
      <vt:lpstr>CHUYỂN XỬ LÝ</vt:lpstr>
      <vt:lpstr>LƯU HỒ SƠ</vt:lpstr>
      <vt:lpstr>LUỒNG VĂN BẢN ĐI</vt:lpstr>
      <vt:lpstr>XỬ LÝ VĂN BẢN ĐI</vt:lpstr>
      <vt:lpstr>TẠO VĂN BẢN MỚI</vt:lpstr>
      <vt:lpstr>KHỞI TẠO NỘI DUNG VĂN BẢN</vt:lpstr>
      <vt:lpstr>THAO TÁC VỚI VĂN BẢN ĐI MỚI</vt:lpstr>
      <vt:lpstr>CHUYỂN XỬ LÝ VĂN BẢN ĐI</vt:lpstr>
      <vt:lpstr>XEM CHI TIẾT VĂN BẢN ĐI</vt:lpstr>
      <vt:lpstr>THAO TÁC VỚI VĂN BẢN ĐI</vt:lpstr>
      <vt:lpstr>XỬ LÝ VĂN BẢN ĐI</vt:lpstr>
      <vt:lpstr>YÊU CẦU KÝ SỐ VĂN BẢN</vt:lpstr>
      <vt:lpstr>CẤU HÌNH KÝ SỐ</vt:lpstr>
      <vt:lpstr>KÝ SỐ VĂN BẢN ĐI (Cá nhân)</vt:lpstr>
      <vt:lpstr>KÝ SỐ VĂN BẢN ĐI (Cá nhân)</vt:lpstr>
      <vt:lpstr>XỬ LÝ VĂN BẢN ĐI (VĂN THƯ)</vt:lpstr>
      <vt:lpstr>XỬ LÝ VĂN BẢN ĐI (VĂN THƯ)</vt:lpstr>
      <vt:lpstr>LƯU SỔ VĂN BẢN</vt:lpstr>
      <vt:lpstr>CHỌN NƠI NHẬN</vt:lpstr>
      <vt:lpstr>BAN HÀNH VĂN BẢN ĐI (VĂN THƯ)</vt:lpstr>
      <vt:lpstr>KÝ SỐ VĂN BẢN ĐI (Văn thư)</vt:lpstr>
      <vt:lpstr>KÝ SỐ VĂN BẢN ĐI (Văn thư)</vt:lpstr>
      <vt:lpstr>HỒ SƠ CÔNG VIỆC</vt:lpstr>
      <vt:lpstr>ỦY QUYỀN</vt:lpstr>
      <vt:lpstr>TRA CỨU VĂN BẢN</vt:lpstr>
      <vt:lpstr>CẢM ƠN ĐÃ THEO DÕI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NGOC</dc:creator>
  <cp:lastModifiedBy>NGOC</cp:lastModifiedBy>
  <cp:revision>267</cp:revision>
  <dcterms:created xsi:type="dcterms:W3CDTF">2006-08-16T00:00:00Z</dcterms:created>
  <dcterms:modified xsi:type="dcterms:W3CDTF">2020-07-22T03:38:51Z</dcterms:modified>
</cp:coreProperties>
</file>